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0"/>
  </p:notesMasterIdLst>
  <p:sldIdLst>
    <p:sldId id="256" r:id="rId2"/>
    <p:sldId id="275" r:id="rId3"/>
    <p:sldId id="381" r:id="rId4"/>
    <p:sldId id="382" r:id="rId5"/>
    <p:sldId id="404"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406" r:id="rId22"/>
    <p:sldId id="405" r:id="rId23"/>
    <p:sldId id="376" r:id="rId24"/>
    <p:sldId id="377" r:id="rId25"/>
    <p:sldId id="258" r:id="rId26"/>
    <p:sldId id="371" r:id="rId27"/>
    <p:sldId id="398" r:id="rId28"/>
    <p:sldId id="380" r:id="rId29"/>
    <p:sldId id="354" r:id="rId30"/>
    <p:sldId id="372" r:id="rId31"/>
    <p:sldId id="303" r:id="rId32"/>
    <p:sldId id="305" r:id="rId33"/>
    <p:sldId id="289" r:id="rId34"/>
    <p:sldId id="369" r:id="rId35"/>
    <p:sldId id="370" r:id="rId36"/>
    <p:sldId id="307" r:id="rId37"/>
    <p:sldId id="308" r:id="rId38"/>
    <p:sldId id="262" r:id="rId39"/>
    <p:sldId id="263" r:id="rId40"/>
    <p:sldId id="264" r:id="rId41"/>
    <p:sldId id="265" r:id="rId42"/>
    <p:sldId id="266" r:id="rId43"/>
    <p:sldId id="267" r:id="rId44"/>
    <p:sldId id="310" r:id="rId45"/>
    <p:sldId id="288" r:id="rId46"/>
    <p:sldId id="311" r:id="rId47"/>
    <p:sldId id="315" r:id="rId48"/>
    <p:sldId id="316" r:id="rId49"/>
    <p:sldId id="320" r:id="rId50"/>
    <p:sldId id="280" r:id="rId51"/>
    <p:sldId id="373" r:id="rId52"/>
    <p:sldId id="374" r:id="rId53"/>
    <p:sldId id="375" r:id="rId54"/>
    <p:sldId id="400" r:id="rId55"/>
    <p:sldId id="401" r:id="rId56"/>
    <p:sldId id="402" r:id="rId57"/>
    <p:sldId id="403" r:id="rId58"/>
    <p:sldId id="325" r:id="rId59"/>
    <p:sldId id="326" r:id="rId60"/>
    <p:sldId id="327" r:id="rId61"/>
    <p:sldId id="283" r:id="rId62"/>
    <p:sldId id="328" r:id="rId63"/>
    <p:sldId id="409" r:id="rId64"/>
    <p:sldId id="407" r:id="rId65"/>
    <p:sldId id="408" r:id="rId66"/>
    <p:sldId id="410" r:id="rId67"/>
    <p:sldId id="411" r:id="rId68"/>
    <p:sldId id="360" r:id="rId69"/>
    <p:sldId id="364" r:id="rId70"/>
    <p:sldId id="306" r:id="rId71"/>
    <p:sldId id="365" r:id="rId72"/>
    <p:sldId id="359" r:id="rId73"/>
    <p:sldId id="361" r:id="rId74"/>
    <p:sldId id="362" r:id="rId75"/>
    <p:sldId id="356" r:id="rId76"/>
    <p:sldId id="367" r:id="rId77"/>
    <p:sldId id="378" r:id="rId78"/>
    <p:sldId id="379" r:id="rId7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5" autoAdjust="0"/>
  </p:normalViewPr>
  <p:slideViewPr>
    <p:cSldViewPr snapToGrid="0">
      <p:cViewPr varScale="1">
        <p:scale>
          <a:sx n="71" d="100"/>
          <a:sy n="71" d="100"/>
        </p:scale>
        <p:origin x="133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c7ba9665a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c7ba9665a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91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numbers,</a:t>
            </a:r>
            <a:r>
              <a:rPr lang="en-US" baseline="0" dirty="0"/>
              <a:t> large outliers, failed parsing </a:t>
            </a:r>
            <a:r>
              <a:rPr lang="mr-IN" baseline="0" dirty="0"/>
              <a:t>…</a:t>
            </a:r>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20</a:t>
            </a:fld>
            <a:endParaRPr lang="en-US" dirty="0"/>
          </a:p>
        </p:txBody>
      </p:sp>
    </p:spTree>
    <p:extLst>
      <p:ext uri="{BB962C8B-B14F-4D97-AF65-F5344CB8AC3E}">
        <p14:creationId xmlns:p14="http://schemas.microsoft.com/office/powerpoint/2010/main" val="3040143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98" name="Shape 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188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1919-2013</a:t>
            </a:r>
          </a:p>
        </p:txBody>
      </p:sp>
      <p:sp>
        <p:nvSpPr>
          <p:cNvPr id="4" name="Slide Number Placeholder 3"/>
          <p:cNvSpPr>
            <a:spLocks noGrp="1"/>
          </p:cNvSpPr>
          <p:nvPr>
            <p:ph type="sldNum" sz="quarter" idx="10"/>
          </p:nvPr>
        </p:nvSpPr>
        <p:spPr/>
        <p:txBody>
          <a:bodyPr/>
          <a:lstStyle/>
          <a:p>
            <a:fld id="{2032B9E8-698A-8948-9227-39339D245734}" type="slidenum">
              <a:rPr lang="en-US" smtClean="0"/>
              <a:pPr/>
              <a:t>55</a:t>
            </a:fld>
            <a:endParaRPr lang="en-US" dirty="0"/>
          </a:p>
        </p:txBody>
      </p:sp>
    </p:spTree>
    <p:extLst>
      <p:ext uri="{BB962C8B-B14F-4D97-AF65-F5344CB8AC3E}">
        <p14:creationId xmlns:p14="http://schemas.microsoft.com/office/powerpoint/2010/main" val="22178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800" y="-1"/>
            <a:ext cx="8229600" cy="8852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Clr>
                <a:schemeClr val="accent1"/>
              </a:buClr>
              <a:buSzPts val="3000"/>
              <a:buNone/>
              <a:defRPr sz="3000">
                <a:solidFill>
                  <a:schemeClr val="accent1"/>
                </a:solidFill>
              </a:defRPr>
            </a:lvl1pPr>
            <a:lvl2pPr lvl="1" algn="l" rtl="0">
              <a:spcBef>
                <a:spcPts val="0"/>
              </a:spcBef>
              <a:spcAft>
                <a:spcPts val="0"/>
              </a:spcAft>
              <a:buSzPts val="3600"/>
              <a:buNone/>
              <a:defRPr sz="3600">
                <a:solidFill>
                  <a:schemeClr val="dk1"/>
                </a:solidFill>
              </a:defRPr>
            </a:lvl2pPr>
            <a:lvl3pPr lvl="2" algn="l" rtl="0">
              <a:spcBef>
                <a:spcPts val="0"/>
              </a:spcBef>
              <a:spcAft>
                <a:spcPts val="0"/>
              </a:spcAft>
              <a:buSzPts val="3600"/>
              <a:buNone/>
              <a:defRPr sz="3600">
                <a:solidFill>
                  <a:schemeClr val="dk1"/>
                </a:solidFill>
              </a:defRPr>
            </a:lvl3pPr>
            <a:lvl4pPr lvl="3" algn="l" rtl="0">
              <a:spcBef>
                <a:spcPts val="0"/>
              </a:spcBef>
              <a:spcAft>
                <a:spcPts val="0"/>
              </a:spcAft>
              <a:buSzPts val="3600"/>
              <a:buNone/>
              <a:defRPr sz="3600">
                <a:solidFill>
                  <a:schemeClr val="dk1"/>
                </a:solidFill>
              </a:defRPr>
            </a:lvl4pPr>
            <a:lvl5pPr lvl="4" algn="l" rtl="0">
              <a:spcBef>
                <a:spcPts val="0"/>
              </a:spcBef>
              <a:spcAft>
                <a:spcPts val="0"/>
              </a:spcAft>
              <a:buSzPts val="3600"/>
              <a:buNone/>
              <a:defRPr sz="3600">
                <a:solidFill>
                  <a:schemeClr val="dk1"/>
                </a:solidFill>
              </a:defRPr>
            </a:lvl5pPr>
            <a:lvl6pPr lvl="5" algn="l" rtl="0">
              <a:spcBef>
                <a:spcPts val="0"/>
              </a:spcBef>
              <a:spcAft>
                <a:spcPts val="0"/>
              </a:spcAft>
              <a:buSzPts val="3600"/>
              <a:buNone/>
              <a:defRPr sz="3600">
                <a:solidFill>
                  <a:schemeClr val="dk1"/>
                </a:solidFill>
              </a:defRPr>
            </a:lvl6pPr>
            <a:lvl7pPr lvl="6" algn="l" rtl="0">
              <a:spcBef>
                <a:spcPts val="0"/>
              </a:spcBef>
              <a:spcAft>
                <a:spcPts val="0"/>
              </a:spcAft>
              <a:buSzPts val="3600"/>
              <a:buNone/>
              <a:defRPr sz="3600">
                <a:solidFill>
                  <a:schemeClr val="dk1"/>
                </a:solidFill>
              </a:defRPr>
            </a:lvl7pPr>
            <a:lvl8pPr lvl="7" algn="l" rtl="0">
              <a:spcBef>
                <a:spcPts val="0"/>
              </a:spcBef>
              <a:spcAft>
                <a:spcPts val="0"/>
              </a:spcAft>
              <a:buSzPts val="3600"/>
              <a:buNone/>
              <a:defRPr sz="3600">
                <a:solidFill>
                  <a:schemeClr val="dk1"/>
                </a:solidFill>
              </a:defRPr>
            </a:lvl8pPr>
            <a:lvl9pPr lvl="8" algn="l" rtl="0">
              <a:spcBef>
                <a:spcPts val="0"/>
              </a:spcBef>
              <a:spcAft>
                <a:spcPts val="0"/>
              </a:spcAft>
              <a:buSzPts val="3600"/>
              <a:buNone/>
              <a:defRPr sz="3600">
                <a:solidFill>
                  <a:schemeClr val="dk1"/>
                </a:solidFill>
              </a:defRPr>
            </a:lvl9pPr>
          </a:lstStyle>
          <a:p>
            <a:endParaRPr/>
          </a:p>
        </p:txBody>
      </p:sp>
      <p:sp>
        <p:nvSpPr>
          <p:cNvPr id="16" name="Google Shape;16;p3"/>
          <p:cNvSpPr txBox="1">
            <a:spLocks noGrp="1"/>
          </p:cNvSpPr>
          <p:nvPr>
            <p:ph type="body" idx="1"/>
          </p:nvPr>
        </p:nvSpPr>
        <p:spPr>
          <a:xfrm>
            <a:off x="166800" y="843600"/>
            <a:ext cx="8443800" cy="5538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27129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sciencedirect.com/topics/computer-science/geospatial-data" TargetMode="External"/><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sgeography.com/free-global-land-cover-land-use-data/"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sgeography.com/wp-content/uploads/2015/11/vector-layer.png"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57.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6.png"/><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machinelearningmastery.com/data-leakage-machine-learning/"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9.jpeg"/><Relationship Id="rId7" Type="http://schemas.openxmlformats.org/officeDocument/2006/relationships/image" Target="../media/image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jpeg"/></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0.png"/><Relationship Id="rId2" Type="http://schemas.openxmlformats.org/officeDocument/2006/relationships/image" Target="../media/image63.jpeg"/><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GEOESPACIAL</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23169"/>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Tree>
    <p:extLst>
      <p:ext uri="{BB962C8B-B14F-4D97-AF65-F5344CB8AC3E}">
        <p14:creationId xmlns:p14="http://schemas.microsoft.com/office/powerpoint/2010/main" val="3540981923"/>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
        <p:nvSpPr>
          <p:cNvPr id="61" name="TextBox 60"/>
          <p:cNvSpPr txBox="1"/>
          <p:nvPr/>
        </p:nvSpPr>
        <p:spPr>
          <a:xfrm>
            <a:off x="3808517" y="24630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62" name="Straight Arrow Connector 61"/>
          <p:cNvCxnSpPr/>
          <p:nvPr/>
        </p:nvCxnSpPr>
        <p:spPr>
          <a:xfrm>
            <a:off x="3676910" y="2705453"/>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3808517" y="3747927"/>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82" name="Straight Arrow Connector 81"/>
          <p:cNvCxnSpPr/>
          <p:nvPr/>
        </p:nvCxnSpPr>
        <p:spPr>
          <a:xfrm>
            <a:off x="3676910" y="3990302"/>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3838719" y="50675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3707113" y="5309954"/>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4949384" y="2515805"/>
            <a:ext cx="899844" cy="305830"/>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21" name="Group 120"/>
          <p:cNvGrpSpPr/>
          <p:nvPr/>
        </p:nvGrpSpPr>
        <p:grpSpPr>
          <a:xfrm>
            <a:off x="4949384" y="3773931"/>
            <a:ext cx="899844" cy="305830"/>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36" name="Group 135"/>
          <p:cNvGrpSpPr/>
          <p:nvPr/>
        </p:nvGrpSpPr>
        <p:grpSpPr>
          <a:xfrm>
            <a:off x="4949384" y="5157628"/>
            <a:ext cx="899844" cy="305830"/>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grpSp>
        <p:nvGrpSpPr>
          <p:cNvPr id="139" name="Group 138"/>
          <p:cNvGrpSpPr/>
          <p:nvPr/>
        </p:nvGrpSpPr>
        <p:grpSpPr>
          <a:xfrm>
            <a:off x="4949384" y="2515805"/>
            <a:ext cx="899844" cy="305830"/>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42" name="Group 141"/>
          <p:cNvGrpSpPr/>
          <p:nvPr/>
        </p:nvGrpSpPr>
        <p:grpSpPr>
          <a:xfrm>
            <a:off x="4949384" y="3773931"/>
            <a:ext cx="899844" cy="305830"/>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45" name="Group 144"/>
          <p:cNvGrpSpPr/>
          <p:nvPr/>
        </p:nvGrpSpPr>
        <p:grpSpPr>
          <a:xfrm>
            <a:off x="4949384" y="5157628"/>
            <a:ext cx="899844" cy="305830"/>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spTree>
    <p:extLst>
      <p:ext uri="{BB962C8B-B14F-4D97-AF65-F5344CB8AC3E}">
        <p14:creationId xmlns:p14="http://schemas.microsoft.com/office/powerpoint/2010/main" val="243759994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2698636" y="3479683"/>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2701137" y="4795162"/>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2698636" y="384363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2698636" y="5145903"/>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2698636" y="4207593"/>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2698636" y="5501042"/>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cxnSp>
        <p:nvCxnSpPr>
          <p:cNvPr id="59" name="Straight Arrow Connector 58"/>
          <p:cNvCxnSpPr/>
          <p:nvPr/>
        </p:nvCxnSpPr>
        <p:spPr>
          <a:xfrm>
            <a:off x="1666636" y="3837386"/>
            <a:ext cx="8321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60" name="TextBox 59"/>
          <p:cNvSpPr txBox="1"/>
          <p:nvPr/>
        </p:nvSpPr>
        <p:spPr>
          <a:xfrm>
            <a:off x="1731517" y="3595012"/>
            <a:ext cx="702436" cy="415498"/>
          </a:xfrm>
          <a:prstGeom prst="rect">
            <a:avLst/>
          </a:prstGeom>
        </p:spPr>
        <p:txBody>
          <a:bodyPr wrap="none" rtlCol="0">
            <a:spAutoFit/>
          </a:bodyPr>
          <a:lstStyle/>
          <a:p>
            <a:pPr algn="ctr"/>
            <a:r>
              <a:rPr lang="en-US" sz="1050" dirty="0"/>
              <a:t>Split into</a:t>
            </a:r>
          </a:p>
          <a:p>
            <a:pPr algn="ctr"/>
            <a:r>
              <a:rPr lang="en-US" sz="1050" dirty="0"/>
              <a:t>Groups</a:t>
            </a:r>
          </a:p>
        </p:txBody>
      </p:sp>
      <p:sp>
        <p:nvSpPr>
          <p:cNvPr id="61" name="TextBox 60"/>
          <p:cNvSpPr txBox="1"/>
          <p:nvPr/>
        </p:nvSpPr>
        <p:spPr>
          <a:xfrm>
            <a:off x="3808517" y="24630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62" name="Straight Arrow Connector 61"/>
          <p:cNvCxnSpPr/>
          <p:nvPr/>
        </p:nvCxnSpPr>
        <p:spPr>
          <a:xfrm>
            <a:off x="3676910" y="2705453"/>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1" name="TextBox 80"/>
          <p:cNvSpPr txBox="1"/>
          <p:nvPr/>
        </p:nvSpPr>
        <p:spPr>
          <a:xfrm>
            <a:off x="3808517" y="3747927"/>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82" name="Straight Arrow Connector 81"/>
          <p:cNvCxnSpPr/>
          <p:nvPr/>
        </p:nvCxnSpPr>
        <p:spPr>
          <a:xfrm>
            <a:off x="3676910" y="3990302"/>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10" name="TextBox 109"/>
          <p:cNvSpPr txBox="1"/>
          <p:nvPr/>
        </p:nvSpPr>
        <p:spPr>
          <a:xfrm>
            <a:off x="3838719" y="5067579"/>
            <a:ext cx="808235" cy="415498"/>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3707113" y="5309954"/>
            <a:ext cx="1071447"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nvGrpSpPr>
          <p:cNvPr id="112" name="Group 111"/>
          <p:cNvGrpSpPr/>
          <p:nvPr/>
        </p:nvGrpSpPr>
        <p:grpSpPr>
          <a:xfrm>
            <a:off x="4949384" y="2515805"/>
            <a:ext cx="899844" cy="305830"/>
            <a:chOff x="931566" y="1442351"/>
            <a:chExt cx="1199792" cy="407773"/>
          </a:xfrm>
        </p:grpSpPr>
        <p:sp>
          <p:nvSpPr>
            <p:cNvPr id="119" name="Rectangle 118"/>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0" name="Rectangle 119"/>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21" name="Group 120"/>
          <p:cNvGrpSpPr/>
          <p:nvPr/>
        </p:nvGrpSpPr>
        <p:grpSpPr>
          <a:xfrm>
            <a:off x="4949384" y="3773931"/>
            <a:ext cx="899844" cy="305830"/>
            <a:chOff x="931566" y="1442351"/>
            <a:chExt cx="1199792" cy="407773"/>
          </a:xfrm>
        </p:grpSpPr>
        <p:sp>
          <p:nvSpPr>
            <p:cNvPr id="134" name="Rectangle 133"/>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5" name="Rectangle 134"/>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36" name="Group 135"/>
          <p:cNvGrpSpPr/>
          <p:nvPr/>
        </p:nvGrpSpPr>
        <p:grpSpPr>
          <a:xfrm>
            <a:off x="7018609" y="3990301"/>
            <a:ext cx="899844" cy="305830"/>
            <a:chOff x="931566" y="1442351"/>
            <a:chExt cx="1199792" cy="407773"/>
          </a:xfrm>
        </p:grpSpPr>
        <p:sp>
          <p:nvSpPr>
            <p:cNvPr id="137" name="Rectangle 136"/>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8" name="Rectangle 137"/>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grpSp>
        <p:nvGrpSpPr>
          <p:cNvPr id="139" name="Group 138"/>
          <p:cNvGrpSpPr/>
          <p:nvPr/>
        </p:nvGrpSpPr>
        <p:grpSpPr>
          <a:xfrm>
            <a:off x="7018609" y="3289182"/>
            <a:ext cx="899844" cy="305830"/>
            <a:chOff x="931566" y="1442351"/>
            <a:chExt cx="1199792" cy="407773"/>
          </a:xfrm>
        </p:grpSpPr>
        <p:sp>
          <p:nvSpPr>
            <p:cNvPr id="140" name="Rectangle 139"/>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1" name="Rectangle 140"/>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42" name="Group 141"/>
          <p:cNvGrpSpPr/>
          <p:nvPr/>
        </p:nvGrpSpPr>
        <p:grpSpPr>
          <a:xfrm>
            <a:off x="7018609" y="3643570"/>
            <a:ext cx="899844" cy="305830"/>
            <a:chOff x="931566" y="1442351"/>
            <a:chExt cx="1199792" cy="407773"/>
          </a:xfrm>
        </p:grpSpPr>
        <p:sp>
          <p:nvSpPr>
            <p:cNvPr id="143" name="Rectangle 14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12</a:t>
              </a:r>
            </a:p>
          </p:txBody>
        </p:sp>
      </p:grpSp>
      <p:grpSp>
        <p:nvGrpSpPr>
          <p:cNvPr id="145" name="Group 144"/>
          <p:cNvGrpSpPr/>
          <p:nvPr/>
        </p:nvGrpSpPr>
        <p:grpSpPr>
          <a:xfrm>
            <a:off x="4949384" y="5157628"/>
            <a:ext cx="899844" cy="305830"/>
            <a:chOff x="931566" y="1442351"/>
            <a:chExt cx="1199792" cy="407773"/>
          </a:xfrm>
        </p:grpSpPr>
        <p:sp>
          <p:nvSpPr>
            <p:cNvPr id="146" name="Rectangle 145"/>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47" name="Rectangle 146"/>
            <p:cNvSpPr/>
            <p:nvPr/>
          </p:nvSpPr>
          <p:spPr>
            <a:xfrm>
              <a:off x="1474491" y="1442351"/>
              <a:ext cx="656867"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18</a:t>
              </a:r>
            </a:p>
          </p:txBody>
        </p:sp>
      </p:grpSp>
      <p:cxnSp>
        <p:nvCxnSpPr>
          <p:cNvPr id="148" name="Straight Arrow Connector 147"/>
          <p:cNvCxnSpPr/>
          <p:nvPr/>
        </p:nvCxnSpPr>
        <p:spPr>
          <a:xfrm>
            <a:off x="5946866" y="2620814"/>
            <a:ext cx="1009624" cy="1042415"/>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a:off x="5946866" y="3837386"/>
            <a:ext cx="1009624"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5946866" y="4007209"/>
            <a:ext cx="1009624" cy="118037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51" name="TextBox 150"/>
          <p:cNvSpPr txBox="1"/>
          <p:nvPr/>
        </p:nvSpPr>
        <p:spPr>
          <a:xfrm>
            <a:off x="6134122" y="3600444"/>
            <a:ext cx="635110" cy="415498"/>
          </a:xfrm>
          <a:prstGeom prst="rect">
            <a:avLst/>
          </a:prstGeom>
        </p:spPr>
        <p:txBody>
          <a:bodyPr wrap="none" rtlCol="0">
            <a:spAutoFit/>
          </a:bodyPr>
          <a:lstStyle/>
          <a:p>
            <a:pPr algn="ctr"/>
            <a:r>
              <a:rPr lang="en-US" sz="1050" dirty="0"/>
              <a:t>Merge</a:t>
            </a:r>
          </a:p>
          <a:p>
            <a:pPr algn="ctr"/>
            <a:r>
              <a:rPr lang="en-US" sz="1050" dirty="0"/>
              <a:t>Results</a:t>
            </a:r>
          </a:p>
        </p:txBody>
      </p:sp>
    </p:spTree>
    <p:extLst>
      <p:ext uri="{BB962C8B-B14F-4D97-AF65-F5344CB8AC3E}">
        <p14:creationId xmlns:p14="http://schemas.microsoft.com/office/powerpoint/2010/main" val="808340449"/>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04560" y="1770880"/>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1254676" y="1978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28084" y="2671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28084" y="3071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28084" y="3471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28084" y="3871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28084" y="4271590"/>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28084" y="4671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28084" y="5071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28084" y="5471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833583" y="1770880"/>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28084" y="2271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18" name="Group 117"/>
          <p:cNvGrpSpPr/>
          <p:nvPr/>
        </p:nvGrpSpPr>
        <p:grpSpPr>
          <a:xfrm>
            <a:off x="428084" y="2671390"/>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22" name="Group 121"/>
          <p:cNvGrpSpPr/>
          <p:nvPr/>
        </p:nvGrpSpPr>
        <p:grpSpPr>
          <a:xfrm>
            <a:off x="428084" y="3071440"/>
            <a:ext cx="1246620" cy="305830"/>
            <a:chOff x="570778" y="2952253"/>
            <a:chExt cx="1662160" cy="407773"/>
          </a:xfrm>
        </p:grpSpPr>
        <p:sp>
          <p:nvSpPr>
            <p:cNvPr id="123" name="Rectangle 122"/>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26" name="Group 125"/>
          <p:cNvGrpSpPr/>
          <p:nvPr/>
        </p:nvGrpSpPr>
        <p:grpSpPr>
          <a:xfrm>
            <a:off x="428084" y="3471490"/>
            <a:ext cx="1246620" cy="305830"/>
            <a:chOff x="570778" y="3485653"/>
            <a:chExt cx="1662160" cy="407773"/>
          </a:xfrm>
        </p:grpSpPr>
        <p:sp>
          <p:nvSpPr>
            <p:cNvPr id="127" name="Rectangle 126"/>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30" name="Group 129"/>
          <p:cNvGrpSpPr/>
          <p:nvPr/>
        </p:nvGrpSpPr>
        <p:grpSpPr>
          <a:xfrm>
            <a:off x="428084" y="3871540"/>
            <a:ext cx="1246620" cy="305830"/>
            <a:chOff x="570778" y="4019053"/>
            <a:chExt cx="1662160" cy="407773"/>
          </a:xfrm>
        </p:grpSpPr>
        <p:sp>
          <p:nvSpPr>
            <p:cNvPr id="131" name="Rectangle 130"/>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4" name="Group 133"/>
          <p:cNvGrpSpPr/>
          <p:nvPr/>
        </p:nvGrpSpPr>
        <p:grpSpPr>
          <a:xfrm>
            <a:off x="428084" y="4271590"/>
            <a:ext cx="1246620" cy="305830"/>
            <a:chOff x="570778" y="4552453"/>
            <a:chExt cx="1662160" cy="407773"/>
          </a:xfrm>
        </p:grpSpPr>
        <p:sp>
          <p:nvSpPr>
            <p:cNvPr id="135" name="Rectangle 13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38" name="Group 137"/>
          <p:cNvGrpSpPr/>
          <p:nvPr/>
        </p:nvGrpSpPr>
        <p:grpSpPr>
          <a:xfrm>
            <a:off x="428084" y="4671640"/>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42" name="Group 141"/>
          <p:cNvGrpSpPr/>
          <p:nvPr/>
        </p:nvGrpSpPr>
        <p:grpSpPr>
          <a:xfrm>
            <a:off x="428084" y="5071690"/>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6" name="Group 145"/>
          <p:cNvGrpSpPr/>
          <p:nvPr/>
        </p:nvGrpSpPr>
        <p:grpSpPr>
          <a:xfrm>
            <a:off x="428084" y="5471740"/>
            <a:ext cx="1246620" cy="305830"/>
            <a:chOff x="570778" y="6152653"/>
            <a:chExt cx="1662160" cy="407773"/>
          </a:xfrm>
        </p:grpSpPr>
        <p:sp>
          <p:nvSpPr>
            <p:cNvPr id="147" name="Rectangle 146"/>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428084" y="2271340"/>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Tree>
    <p:extLst>
      <p:ext uri="{BB962C8B-B14F-4D97-AF65-F5344CB8AC3E}">
        <p14:creationId xmlns:p14="http://schemas.microsoft.com/office/powerpoint/2010/main" val="24918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04560" y="1770880"/>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1254676" y="1978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28084" y="2671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28084" y="3071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28084" y="3471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28084" y="3871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18823" y="4282737"/>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28084" y="4671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28084" y="5071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28084" y="5471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833583" y="1770880"/>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28084" y="2271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853505" y="4516719"/>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853505" y="2691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853505" y="3180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853505" y="5006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853505" y="3670236"/>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853505" y="4027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853505" y="5495694"/>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853505" y="2201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853505" y="1849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1824727" y="3589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1674704" y="2002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1674704" y="2354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4177614" y="1939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5398098" y="202374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6274664" y="202374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5827121" y="202374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4177614" y="2586692"/>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5398098" y="2670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6274664" y="2670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5827121" y="2670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4177614" y="3104885"/>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5398098" y="3189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6274664" y="3189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5827121" y="3189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4177614" y="3737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5398098" y="3821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6274664" y="3821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5827121" y="3821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4177614" y="4446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5398098" y="4530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6274664" y="4530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5827121" y="4530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4177614" y="4919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5398098" y="5003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6274664" y="5003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5827121" y="5003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4177614" y="5446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5398098" y="5530977"/>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6274664" y="553097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5827121" y="553097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Tree>
    <p:extLst>
      <p:ext uri="{BB962C8B-B14F-4D97-AF65-F5344CB8AC3E}">
        <p14:creationId xmlns:p14="http://schemas.microsoft.com/office/powerpoint/2010/main" val="1495728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500"/>
                                        <p:tgtEl>
                                          <p:spTgt spid="115"/>
                                        </p:tgtEl>
                                      </p:cBhvr>
                                    </p:animEffect>
                                  </p:childTnLst>
                                </p:cTn>
                              </p:par>
                              <p:par>
                                <p:cTn id="29" presetID="10"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fade">
                                      <p:cBhvr>
                                        <p:cTn id="31" dur="500"/>
                                        <p:tgtEl>
                                          <p:spTgt spid="1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7"/>
                                        </p:tgtEl>
                                        <p:attrNameLst>
                                          <p:attrName>style.visibility</p:attrName>
                                        </p:attrNameLst>
                                      </p:cBhvr>
                                      <p:to>
                                        <p:strVal val="visible"/>
                                      </p:to>
                                    </p:set>
                                    <p:animEffect transition="in" filter="fade">
                                      <p:cBhvr>
                                        <p:cTn id="37" dur="500"/>
                                        <p:tgtEl>
                                          <p:spTgt spid="1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par>
                                <p:cTn id="41" presetID="10" presetClass="entr" presetSubtype="0" fill="hold" nodeType="withEffect">
                                  <p:stCondLst>
                                    <p:cond delay="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fade">
                                      <p:cBhvr>
                                        <p:cTn id="46" dur="500"/>
                                        <p:tgtEl>
                                          <p:spTgt spid="16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5"/>
                                        </p:tgtEl>
                                        <p:attrNameLst>
                                          <p:attrName>style.visibility</p:attrName>
                                        </p:attrNameLst>
                                      </p:cBhvr>
                                      <p:to>
                                        <p:strVal val="visible"/>
                                      </p:to>
                                    </p:set>
                                    <p:animEffect transition="in" filter="fade">
                                      <p:cBhvr>
                                        <p:cTn id="52" dur="500"/>
                                        <p:tgtEl>
                                          <p:spTgt spid="165"/>
                                        </p:tgtEl>
                                      </p:cBhvr>
                                    </p:animEffect>
                                  </p:childTnLst>
                                </p:cTn>
                              </p:par>
                              <p:par>
                                <p:cTn id="53" presetID="10" presetClass="entr" presetSubtype="0" fill="hold" nodeType="withEffect">
                                  <p:stCondLst>
                                    <p:cond delay="0"/>
                                  </p:stCondLst>
                                  <p:childTnLst>
                                    <p:set>
                                      <p:cBhvr>
                                        <p:cTn id="54" dur="1" fill="hold">
                                          <p:stCondLst>
                                            <p:cond delay="0"/>
                                          </p:stCondLst>
                                        </p:cTn>
                                        <p:tgtEl>
                                          <p:spTgt spid="166"/>
                                        </p:tgtEl>
                                        <p:attrNameLst>
                                          <p:attrName>style.visibility</p:attrName>
                                        </p:attrNameLst>
                                      </p:cBhvr>
                                      <p:to>
                                        <p:strVal val="visible"/>
                                      </p:to>
                                    </p:set>
                                    <p:animEffect transition="in" filter="fade">
                                      <p:cBhvr>
                                        <p:cTn id="55" dur="500"/>
                                        <p:tgtEl>
                                          <p:spTgt spid="1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p:cTn id="70" dur="500"/>
                                        <p:tgtEl>
                                          <p:spTgt spid="17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8"/>
                                        </p:tgtEl>
                                        <p:attrNameLst>
                                          <p:attrName>style.visibility</p:attrName>
                                        </p:attrNameLst>
                                      </p:cBhvr>
                                      <p:to>
                                        <p:strVal val="visible"/>
                                      </p:to>
                                    </p:set>
                                    <p:animEffect transition="in" filter="fade">
                                      <p:cBhvr>
                                        <p:cTn id="73" dur="500"/>
                                        <p:tgtEl>
                                          <p:spTgt spid="17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9"/>
                                        </p:tgtEl>
                                        <p:attrNameLst>
                                          <p:attrName>style.visibility</p:attrName>
                                        </p:attrNameLst>
                                      </p:cBhvr>
                                      <p:to>
                                        <p:strVal val="visible"/>
                                      </p:to>
                                    </p:set>
                                    <p:animEffect transition="in" filter="fade">
                                      <p:cBhvr>
                                        <p:cTn id="76" dur="500"/>
                                        <p:tgtEl>
                                          <p:spTgt spid="179"/>
                                        </p:tgtEl>
                                      </p:cBhvr>
                                    </p:animEffect>
                                  </p:childTnLst>
                                </p:cTn>
                              </p:par>
                              <p:par>
                                <p:cTn id="77" presetID="10" presetClass="entr" presetSubtype="0" fill="hold" nodeType="with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500"/>
                                        <p:tgtEl>
                                          <p:spTgt spid="1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4"/>
                                        </p:tgtEl>
                                        <p:attrNameLst>
                                          <p:attrName>style.visibility</p:attrName>
                                        </p:attrNameLst>
                                      </p:cBhvr>
                                      <p:to>
                                        <p:strVal val="visible"/>
                                      </p:to>
                                    </p:set>
                                    <p:animEffect transition="in" filter="fade">
                                      <p:cBhvr>
                                        <p:cTn id="82" dur="500"/>
                                        <p:tgtEl>
                                          <p:spTgt spid="1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5"/>
                                        </p:tgtEl>
                                        <p:attrNameLst>
                                          <p:attrName>style.visibility</p:attrName>
                                        </p:attrNameLst>
                                      </p:cBhvr>
                                      <p:to>
                                        <p:strVal val="visible"/>
                                      </p:to>
                                    </p:set>
                                    <p:animEffect transition="in" filter="fade">
                                      <p:cBhvr>
                                        <p:cTn id="85" dur="500"/>
                                        <p:tgtEl>
                                          <p:spTgt spid="1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13" grpId="0" animBg="1"/>
      <p:bldP spid="114" grpId="0" animBg="1"/>
      <p:bldP spid="115" grpId="0" animBg="1"/>
      <p:bldP spid="156" grpId="0" animBg="1"/>
      <p:bldP spid="157" grpId="0" animBg="1"/>
      <p:bldP spid="158" grpId="0" animBg="1"/>
      <p:bldP spid="163" grpId="0" animBg="1"/>
      <p:bldP spid="164" grpId="0" animBg="1"/>
      <p:bldP spid="165" grpId="0" animBg="1"/>
      <p:bldP spid="170" grpId="0" animBg="1"/>
      <p:bldP spid="171" grpId="0" animBg="1"/>
      <p:bldP spid="172" grpId="0" animBg="1"/>
      <p:bldP spid="177" grpId="0" animBg="1"/>
      <p:bldP spid="178" grpId="0" animBg="1"/>
      <p:bldP spid="179" grpId="0" animBg="1"/>
      <p:bldP spid="184" grpId="0" animBg="1"/>
      <p:bldP spid="185" grpId="0" animBg="1"/>
      <p:bldP spid="1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510341" y="1643881"/>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3660225" y="1851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486817" y="2544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486817" y="2944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486817" y="3344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486817" y="3744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496077" y="4155738"/>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486817" y="4544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486817" y="4944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486817" y="5344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4081318" y="1643881"/>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486817" y="2144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061395" y="4389720"/>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061395" y="2564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061395" y="3053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061395" y="4879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061395" y="3543237"/>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061395" y="3900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061395" y="5368695"/>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061395" y="2074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061395" y="1722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3090173" y="3462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3240196" y="1875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3240196" y="2227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737286" y="1812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483198" y="1896741"/>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359764" y="1896741"/>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912221" y="1896741"/>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737286" y="2459693"/>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483198" y="2543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1359764" y="2543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912221" y="2543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737286" y="2977886"/>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483198" y="3062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1359764" y="3062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912221" y="3062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737286" y="3610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483198" y="3694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1359764" y="3694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912221" y="3694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737286" y="4319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483198" y="4403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1359764" y="4403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912221" y="4403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737286" y="4792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483198" y="4876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1359764" y="4876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912221" y="4876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737286" y="5319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483198" y="540397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1359764" y="540397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912221" y="540397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26" name="Rectangle 125"/>
          <p:cNvSpPr/>
          <p:nvPr/>
        </p:nvSpPr>
        <p:spPr>
          <a:xfrm>
            <a:off x="483198" y="18972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30" name="Rectangle 129"/>
          <p:cNvSpPr/>
          <p:nvPr/>
        </p:nvSpPr>
        <p:spPr>
          <a:xfrm>
            <a:off x="1359764" y="189720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4" name="Rectangle 133"/>
          <p:cNvSpPr/>
          <p:nvPr/>
        </p:nvSpPr>
        <p:spPr>
          <a:xfrm>
            <a:off x="912221" y="189720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46" name="Rectangle 145"/>
          <p:cNvSpPr/>
          <p:nvPr/>
        </p:nvSpPr>
        <p:spPr>
          <a:xfrm>
            <a:off x="483198" y="254439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5" name="Rectangle 154"/>
          <p:cNvSpPr/>
          <p:nvPr/>
        </p:nvSpPr>
        <p:spPr>
          <a:xfrm>
            <a:off x="1359764" y="254439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62" name="Rectangle 161"/>
          <p:cNvSpPr/>
          <p:nvPr/>
        </p:nvSpPr>
        <p:spPr>
          <a:xfrm>
            <a:off x="912221" y="254439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69" name="Rectangle 168"/>
          <p:cNvSpPr/>
          <p:nvPr/>
        </p:nvSpPr>
        <p:spPr>
          <a:xfrm>
            <a:off x="483198" y="306258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76" name="Rectangle 175"/>
          <p:cNvSpPr/>
          <p:nvPr/>
        </p:nvSpPr>
        <p:spPr>
          <a:xfrm>
            <a:off x="1359764" y="306258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3" name="Rectangle 182"/>
          <p:cNvSpPr/>
          <p:nvPr/>
        </p:nvSpPr>
        <p:spPr>
          <a:xfrm>
            <a:off x="912221" y="306258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87" name="Rectangle 186"/>
          <p:cNvSpPr/>
          <p:nvPr/>
        </p:nvSpPr>
        <p:spPr>
          <a:xfrm>
            <a:off x="483198" y="369502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8" name="Rectangle 187"/>
          <p:cNvSpPr/>
          <p:nvPr/>
        </p:nvSpPr>
        <p:spPr>
          <a:xfrm>
            <a:off x="1359764" y="369502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89" name="Rectangle 188"/>
          <p:cNvSpPr/>
          <p:nvPr/>
        </p:nvSpPr>
        <p:spPr>
          <a:xfrm>
            <a:off x="912221" y="369502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0" name="Rectangle 189"/>
          <p:cNvSpPr/>
          <p:nvPr/>
        </p:nvSpPr>
        <p:spPr>
          <a:xfrm>
            <a:off x="483198" y="4403763"/>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1" name="Rectangle 190"/>
          <p:cNvSpPr/>
          <p:nvPr/>
        </p:nvSpPr>
        <p:spPr>
          <a:xfrm>
            <a:off x="1359764" y="4403763"/>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92" name="Rectangle 191"/>
          <p:cNvSpPr/>
          <p:nvPr/>
        </p:nvSpPr>
        <p:spPr>
          <a:xfrm>
            <a:off x="912221" y="440376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3" name="Rectangle 192"/>
          <p:cNvSpPr/>
          <p:nvPr/>
        </p:nvSpPr>
        <p:spPr>
          <a:xfrm>
            <a:off x="483198" y="4876947"/>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4" name="Rectangle 193"/>
          <p:cNvSpPr/>
          <p:nvPr/>
        </p:nvSpPr>
        <p:spPr>
          <a:xfrm>
            <a:off x="1359764" y="487694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95" name="Rectangle 194"/>
          <p:cNvSpPr/>
          <p:nvPr/>
        </p:nvSpPr>
        <p:spPr>
          <a:xfrm>
            <a:off x="912221" y="487694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6" name="Rectangle 195"/>
          <p:cNvSpPr/>
          <p:nvPr/>
        </p:nvSpPr>
        <p:spPr>
          <a:xfrm>
            <a:off x="483198" y="540444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97" name="Rectangle 196"/>
          <p:cNvSpPr/>
          <p:nvPr/>
        </p:nvSpPr>
        <p:spPr>
          <a:xfrm>
            <a:off x="1359764" y="540444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98" name="Rectangle 197"/>
          <p:cNvSpPr/>
          <p:nvPr/>
        </p:nvSpPr>
        <p:spPr>
          <a:xfrm>
            <a:off x="912221" y="540444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Tree>
    <p:extLst>
      <p:ext uri="{BB962C8B-B14F-4D97-AF65-F5344CB8AC3E}">
        <p14:creationId xmlns:p14="http://schemas.microsoft.com/office/powerpoint/2010/main" val="10821751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4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6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7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8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88"/>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89"/>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9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91"/>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92"/>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193"/>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19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19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childTnLst>
                                    <p:set>
                                      <p:cBhvr>
                                        <p:cTn id="63" dur="1" fill="hold">
                                          <p:stCondLst>
                                            <p:cond delay="0"/>
                                          </p:stCondLst>
                                        </p:cTn>
                                        <p:tgtEl>
                                          <p:spTgt spid="19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4" grpId="0" animBg="1"/>
      <p:bldP spid="146" grpId="0" animBg="1"/>
      <p:bldP spid="155" grpId="0" animBg="1"/>
      <p:bldP spid="162" grpId="0" animBg="1"/>
      <p:bldP spid="169" grpId="0" animBg="1"/>
      <p:bldP spid="176" grpId="0" animBg="1"/>
      <p:bldP spid="183"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86" y="930184"/>
            <a:ext cx="8101013" cy="994172"/>
          </a:xfrm>
        </p:spPr>
        <p:txBody>
          <a:bodyPr/>
          <a:lstStyle/>
          <a:p>
            <a:r>
              <a:rPr lang="en-US" dirty="0"/>
              <a:t>Manipulating Granularity</a:t>
            </a:r>
            <a:r>
              <a:rPr lang="en-US"/>
              <a:t>: Pivot </a:t>
            </a:r>
            <a:endParaRPr lang="en-US" dirty="0"/>
          </a:p>
        </p:txBody>
      </p:sp>
      <p:sp>
        <p:nvSpPr>
          <p:cNvPr id="43" name="TextBox 42"/>
          <p:cNvSpPr txBox="1"/>
          <p:nvPr/>
        </p:nvSpPr>
        <p:spPr>
          <a:xfrm>
            <a:off x="-4510341" y="1643881"/>
            <a:ext cx="417102" cy="415498"/>
          </a:xfrm>
          <a:prstGeom prst="rect">
            <a:avLst/>
          </a:prstGeom>
        </p:spPr>
        <p:txBody>
          <a:bodyPr wrap="none" rtlCol="0">
            <a:spAutoFit/>
          </a:bodyPr>
          <a:lstStyle/>
          <a:p>
            <a:pPr algn="ctr"/>
            <a:r>
              <a:rPr lang="en-US" sz="1050" dirty="0"/>
              <a:t>Key</a:t>
            </a:r>
            <a:br>
              <a:rPr lang="en-US" sz="1050" dirty="0"/>
            </a:br>
            <a:r>
              <a:rPr lang="en-US" sz="1050" dirty="0"/>
              <a:t>R</a:t>
            </a:r>
          </a:p>
        </p:txBody>
      </p:sp>
      <p:sp>
        <p:nvSpPr>
          <p:cNvPr id="44" name="TextBox 43"/>
          <p:cNvSpPr txBox="1"/>
          <p:nvPr/>
        </p:nvSpPr>
        <p:spPr>
          <a:xfrm>
            <a:off x="-3660225" y="1851630"/>
            <a:ext cx="470000" cy="253916"/>
          </a:xfrm>
          <a:prstGeom prst="rect">
            <a:avLst/>
          </a:prstGeom>
        </p:spPr>
        <p:txBody>
          <a:bodyPr wrap="none" rtlCol="0">
            <a:spAutoFit/>
          </a:bodyPr>
          <a:lstStyle/>
          <a:p>
            <a:pPr algn="ctr"/>
            <a:r>
              <a:rPr lang="en-US" sz="1050"/>
              <a:t>Data</a:t>
            </a:r>
          </a:p>
        </p:txBody>
      </p:sp>
      <p:grpSp>
        <p:nvGrpSpPr>
          <p:cNvPr id="11" name="Group 10"/>
          <p:cNvGrpSpPr/>
          <p:nvPr/>
        </p:nvGrpSpPr>
        <p:grpSpPr>
          <a:xfrm>
            <a:off x="-4486817" y="2544390"/>
            <a:ext cx="1246620" cy="305830"/>
            <a:chOff x="570778" y="2418853"/>
            <a:chExt cx="1662160" cy="407773"/>
          </a:xfrm>
        </p:grpSpPr>
        <p:sp>
          <p:nvSpPr>
            <p:cNvPr id="17" name="Rectangle 16"/>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2" name="Rectangle 71"/>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0" name="Group 9"/>
          <p:cNvGrpSpPr/>
          <p:nvPr/>
        </p:nvGrpSpPr>
        <p:grpSpPr>
          <a:xfrm>
            <a:off x="-4486817" y="2944440"/>
            <a:ext cx="1246620" cy="305830"/>
            <a:chOff x="570778" y="2952253"/>
            <a:chExt cx="1662160" cy="407773"/>
          </a:xfrm>
        </p:grpSpPr>
        <p:sp>
          <p:nvSpPr>
            <p:cNvPr id="19" name="Rectangle 18"/>
            <p:cNvSpPr/>
            <p:nvPr/>
          </p:nvSpPr>
          <p:spPr>
            <a:xfrm>
              <a:off x="570778" y="2952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739533" y="2952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73" name="Rectangle 72"/>
            <p:cNvSpPr/>
            <p:nvPr/>
          </p:nvSpPr>
          <p:spPr>
            <a:xfrm>
              <a:off x="1142809" y="2952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9" name="Group 8"/>
          <p:cNvGrpSpPr/>
          <p:nvPr/>
        </p:nvGrpSpPr>
        <p:grpSpPr>
          <a:xfrm>
            <a:off x="-4486817" y="3344490"/>
            <a:ext cx="1246620" cy="305830"/>
            <a:chOff x="570778" y="3485653"/>
            <a:chExt cx="1662160" cy="407773"/>
          </a:xfrm>
        </p:grpSpPr>
        <p:sp>
          <p:nvSpPr>
            <p:cNvPr id="21" name="Rectangle 20"/>
            <p:cNvSpPr/>
            <p:nvPr/>
          </p:nvSpPr>
          <p:spPr>
            <a:xfrm>
              <a:off x="570778" y="3485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739533" y="3485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74" name="Rectangle 73"/>
            <p:cNvSpPr/>
            <p:nvPr/>
          </p:nvSpPr>
          <p:spPr>
            <a:xfrm>
              <a:off x="1142809" y="3485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8" name="Group 7"/>
          <p:cNvGrpSpPr/>
          <p:nvPr/>
        </p:nvGrpSpPr>
        <p:grpSpPr>
          <a:xfrm>
            <a:off x="-4486817" y="3744540"/>
            <a:ext cx="1246620" cy="305830"/>
            <a:chOff x="570778" y="4019053"/>
            <a:chExt cx="1662160" cy="407773"/>
          </a:xfrm>
        </p:grpSpPr>
        <p:sp>
          <p:nvSpPr>
            <p:cNvPr id="23" name="Rectangle 22"/>
            <p:cNvSpPr/>
            <p:nvPr/>
          </p:nvSpPr>
          <p:spPr>
            <a:xfrm>
              <a:off x="570778" y="40190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739533" y="40190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5" name="Rectangle 74"/>
            <p:cNvSpPr/>
            <p:nvPr/>
          </p:nvSpPr>
          <p:spPr>
            <a:xfrm>
              <a:off x="1142809" y="40190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7" name="Group 6"/>
          <p:cNvGrpSpPr/>
          <p:nvPr/>
        </p:nvGrpSpPr>
        <p:grpSpPr>
          <a:xfrm>
            <a:off x="-4496077" y="4155738"/>
            <a:ext cx="1246620" cy="305830"/>
            <a:chOff x="570778" y="4552453"/>
            <a:chExt cx="1662160" cy="407773"/>
          </a:xfrm>
        </p:grpSpPr>
        <p:sp>
          <p:nvSpPr>
            <p:cNvPr id="25" name="Rectangle 24"/>
            <p:cNvSpPr/>
            <p:nvPr/>
          </p:nvSpPr>
          <p:spPr>
            <a:xfrm>
              <a:off x="570778" y="4552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739533" y="4552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76" name="Rectangle 75"/>
            <p:cNvSpPr/>
            <p:nvPr/>
          </p:nvSpPr>
          <p:spPr>
            <a:xfrm>
              <a:off x="1142809" y="4552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6" name="Group 5"/>
          <p:cNvGrpSpPr/>
          <p:nvPr/>
        </p:nvGrpSpPr>
        <p:grpSpPr>
          <a:xfrm>
            <a:off x="-4486817" y="4544640"/>
            <a:ext cx="1246620" cy="305830"/>
            <a:chOff x="570778" y="5085853"/>
            <a:chExt cx="1662160" cy="407773"/>
          </a:xfrm>
        </p:grpSpPr>
        <p:sp>
          <p:nvSpPr>
            <p:cNvPr id="34" name="Rectangle 33"/>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35" name="Rectangle 34"/>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77" name="Rectangle 76"/>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5" name="Group 4"/>
          <p:cNvGrpSpPr/>
          <p:nvPr/>
        </p:nvGrpSpPr>
        <p:grpSpPr>
          <a:xfrm>
            <a:off x="-4486817" y="4944690"/>
            <a:ext cx="1246620" cy="305830"/>
            <a:chOff x="570778" y="5619253"/>
            <a:chExt cx="1662160" cy="407773"/>
          </a:xfrm>
        </p:grpSpPr>
        <p:sp>
          <p:nvSpPr>
            <p:cNvPr id="37" name="Rectangle 36"/>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78" name="Rectangle 77"/>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4" name="Group 3"/>
          <p:cNvGrpSpPr/>
          <p:nvPr/>
        </p:nvGrpSpPr>
        <p:grpSpPr>
          <a:xfrm>
            <a:off x="-4486817" y="5344740"/>
            <a:ext cx="1246620" cy="305830"/>
            <a:chOff x="570778" y="6152653"/>
            <a:chExt cx="1662160" cy="407773"/>
          </a:xfrm>
        </p:grpSpPr>
        <p:sp>
          <p:nvSpPr>
            <p:cNvPr id="40" name="Rectangle 39"/>
            <p:cNvSpPr/>
            <p:nvPr/>
          </p:nvSpPr>
          <p:spPr>
            <a:xfrm>
              <a:off x="570778" y="61526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41" name="Rectangle 40"/>
            <p:cNvSpPr/>
            <p:nvPr/>
          </p:nvSpPr>
          <p:spPr>
            <a:xfrm>
              <a:off x="1739533" y="61526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79" name="Rectangle 78"/>
            <p:cNvSpPr/>
            <p:nvPr/>
          </p:nvSpPr>
          <p:spPr>
            <a:xfrm>
              <a:off x="1142809" y="61526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sp>
        <p:nvSpPr>
          <p:cNvPr id="80" name="TextBox 79"/>
          <p:cNvSpPr txBox="1"/>
          <p:nvPr/>
        </p:nvSpPr>
        <p:spPr>
          <a:xfrm>
            <a:off x="-4081318" y="1643881"/>
            <a:ext cx="417102" cy="415498"/>
          </a:xfrm>
          <a:prstGeom prst="rect">
            <a:avLst/>
          </a:prstGeom>
        </p:spPr>
        <p:txBody>
          <a:bodyPr wrap="none" rtlCol="0">
            <a:spAutoFit/>
          </a:bodyPr>
          <a:lstStyle/>
          <a:p>
            <a:pPr algn="ctr"/>
            <a:r>
              <a:rPr lang="en-US" sz="1050" dirty="0"/>
              <a:t>Key</a:t>
            </a:r>
          </a:p>
          <a:p>
            <a:pPr algn="ctr"/>
            <a:r>
              <a:rPr lang="en-US" sz="1050" dirty="0"/>
              <a:t>C</a:t>
            </a:r>
          </a:p>
        </p:txBody>
      </p:sp>
      <p:grpSp>
        <p:nvGrpSpPr>
          <p:cNvPr id="12" name="Group 11"/>
          <p:cNvGrpSpPr/>
          <p:nvPr/>
        </p:nvGrpSpPr>
        <p:grpSpPr>
          <a:xfrm>
            <a:off x="-4486817" y="2144340"/>
            <a:ext cx="1246620" cy="305830"/>
            <a:chOff x="570778" y="1885453"/>
            <a:chExt cx="1662160" cy="407773"/>
          </a:xfrm>
        </p:grpSpPr>
        <p:sp>
          <p:nvSpPr>
            <p:cNvPr id="46" name="Rectangle 45"/>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47" name="Rectangle 46"/>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81" name="Rectangle 80"/>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9" name="Group 28"/>
          <p:cNvGrpSpPr/>
          <p:nvPr/>
        </p:nvGrpSpPr>
        <p:grpSpPr>
          <a:xfrm>
            <a:off x="-2061395" y="4389720"/>
            <a:ext cx="1246620" cy="305830"/>
            <a:chOff x="3804673" y="4879292"/>
            <a:chExt cx="1662160" cy="407773"/>
          </a:xfrm>
        </p:grpSpPr>
        <p:sp>
          <p:nvSpPr>
            <p:cNvPr id="123" name="Rectangle 122"/>
            <p:cNvSpPr/>
            <p:nvPr/>
          </p:nvSpPr>
          <p:spPr>
            <a:xfrm>
              <a:off x="3804673" y="48792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4" name="Rectangle 123"/>
            <p:cNvSpPr/>
            <p:nvPr/>
          </p:nvSpPr>
          <p:spPr>
            <a:xfrm>
              <a:off x="4973428" y="48792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25" name="Rectangle 124"/>
            <p:cNvSpPr/>
            <p:nvPr/>
          </p:nvSpPr>
          <p:spPr>
            <a:xfrm>
              <a:off x="4376704" y="48792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27" name="Group 26"/>
          <p:cNvGrpSpPr/>
          <p:nvPr/>
        </p:nvGrpSpPr>
        <p:grpSpPr>
          <a:xfrm>
            <a:off x="-2061395" y="2564263"/>
            <a:ext cx="1246620" cy="305830"/>
            <a:chOff x="3804673" y="2445350"/>
            <a:chExt cx="1662160" cy="407773"/>
          </a:xfrm>
        </p:grpSpPr>
        <p:sp>
          <p:nvSpPr>
            <p:cNvPr id="127" name="Rectangle 126"/>
            <p:cNvSpPr/>
            <p:nvPr/>
          </p:nvSpPr>
          <p:spPr>
            <a:xfrm>
              <a:off x="3804673" y="2445350"/>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28" name="Rectangle 127"/>
            <p:cNvSpPr/>
            <p:nvPr/>
          </p:nvSpPr>
          <p:spPr>
            <a:xfrm>
              <a:off x="4973428" y="2445350"/>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9" name="Rectangle 128"/>
            <p:cNvSpPr/>
            <p:nvPr/>
          </p:nvSpPr>
          <p:spPr>
            <a:xfrm>
              <a:off x="4376704" y="2445350"/>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28" name="Group 27"/>
          <p:cNvGrpSpPr/>
          <p:nvPr/>
        </p:nvGrpSpPr>
        <p:grpSpPr>
          <a:xfrm>
            <a:off x="-2061395" y="3053750"/>
            <a:ext cx="1246620" cy="305830"/>
            <a:chOff x="3804673" y="3097999"/>
            <a:chExt cx="1662160" cy="407773"/>
          </a:xfrm>
        </p:grpSpPr>
        <p:sp>
          <p:nvSpPr>
            <p:cNvPr id="131" name="Rectangle 130"/>
            <p:cNvSpPr/>
            <p:nvPr/>
          </p:nvSpPr>
          <p:spPr>
            <a:xfrm>
              <a:off x="3804673" y="3097999"/>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2" name="Rectangle 131"/>
            <p:cNvSpPr/>
            <p:nvPr/>
          </p:nvSpPr>
          <p:spPr>
            <a:xfrm>
              <a:off x="4973428" y="3097999"/>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3" name="Rectangle 132"/>
            <p:cNvSpPr/>
            <p:nvPr/>
          </p:nvSpPr>
          <p:spPr>
            <a:xfrm>
              <a:off x="4376704" y="3097999"/>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30" name="Group 29"/>
          <p:cNvGrpSpPr/>
          <p:nvPr/>
        </p:nvGrpSpPr>
        <p:grpSpPr>
          <a:xfrm>
            <a:off x="-2061395" y="4879206"/>
            <a:ext cx="1246620" cy="305830"/>
            <a:chOff x="3804673" y="5531941"/>
            <a:chExt cx="1662160" cy="407773"/>
          </a:xfrm>
        </p:grpSpPr>
        <p:sp>
          <p:nvSpPr>
            <p:cNvPr id="135" name="Rectangle 134"/>
            <p:cNvSpPr/>
            <p:nvPr/>
          </p:nvSpPr>
          <p:spPr>
            <a:xfrm>
              <a:off x="3804673" y="553194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6" name="Rectangle 135"/>
            <p:cNvSpPr/>
            <p:nvPr/>
          </p:nvSpPr>
          <p:spPr>
            <a:xfrm>
              <a:off x="4973428" y="553194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37" name="Rectangle 136"/>
            <p:cNvSpPr/>
            <p:nvPr/>
          </p:nvSpPr>
          <p:spPr>
            <a:xfrm>
              <a:off x="4376704" y="5531941"/>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18" name="Group 117"/>
          <p:cNvGrpSpPr/>
          <p:nvPr/>
        </p:nvGrpSpPr>
        <p:grpSpPr>
          <a:xfrm>
            <a:off x="-2061395" y="3543237"/>
            <a:ext cx="1246620" cy="305830"/>
            <a:chOff x="570778" y="2418853"/>
            <a:chExt cx="1662160" cy="407773"/>
          </a:xfrm>
        </p:grpSpPr>
        <p:sp>
          <p:nvSpPr>
            <p:cNvPr id="119" name="Rectangle 118"/>
            <p:cNvSpPr/>
            <p:nvPr/>
          </p:nvSpPr>
          <p:spPr>
            <a:xfrm>
              <a:off x="570778" y="2418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0" name="Rectangle 119"/>
            <p:cNvSpPr/>
            <p:nvPr/>
          </p:nvSpPr>
          <p:spPr>
            <a:xfrm>
              <a:off x="1739533" y="2418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21" name="Rectangle 120"/>
            <p:cNvSpPr/>
            <p:nvPr/>
          </p:nvSpPr>
          <p:spPr>
            <a:xfrm>
              <a:off x="1142809" y="2418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142" name="Group 141"/>
          <p:cNvGrpSpPr/>
          <p:nvPr/>
        </p:nvGrpSpPr>
        <p:grpSpPr>
          <a:xfrm>
            <a:off x="-2061395" y="3900233"/>
            <a:ext cx="1246620" cy="305830"/>
            <a:chOff x="570778" y="5619253"/>
            <a:chExt cx="1662160" cy="407773"/>
          </a:xfrm>
        </p:grpSpPr>
        <p:sp>
          <p:nvSpPr>
            <p:cNvPr id="143" name="Rectangle 142"/>
            <p:cNvSpPr/>
            <p:nvPr/>
          </p:nvSpPr>
          <p:spPr>
            <a:xfrm>
              <a:off x="570778" y="56192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44" name="Rectangle 143"/>
            <p:cNvSpPr/>
            <p:nvPr/>
          </p:nvSpPr>
          <p:spPr>
            <a:xfrm>
              <a:off x="1739533" y="56192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sp>
          <p:nvSpPr>
            <p:cNvPr id="145" name="Rectangle 144"/>
            <p:cNvSpPr/>
            <p:nvPr/>
          </p:nvSpPr>
          <p:spPr>
            <a:xfrm>
              <a:off x="1142809" y="56192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grpSp>
        <p:nvGrpSpPr>
          <p:cNvPr id="31" name="Group 30"/>
          <p:cNvGrpSpPr/>
          <p:nvPr/>
        </p:nvGrpSpPr>
        <p:grpSpPr>
          <a:xfrm>
            <a:off x="-2061395" y="5368695"/>
            <a:ext cx="1246620" cy="305830"/>
            <a:chOff x="3804673" y="6184592"/>
            <a:chExt cx="1662160" cy="407773"/>
          </a:xfrm>
        </p:grpSpPr>
        <p:sp>
          <p:nvSpPr>
            <p:cNvPr id="147" name="Rectangle 146"/>
            <p:cNvSpPr/>
            <p:nvPr/>
          </p:nvSpPr>
          <p:spPr>
            <a:xfrm>
              <a:off x="3804673" y="6184592"/>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48" name="Rectangle 147"/>
            <p:cNvSpPr/>
            <p:nvPr/>
          </p:nvSpPr>
          <p:spPr>
            <a:xfrm>
              <a:off x="4973428" y="6184592"/>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49" name="Rectangle 148"/>
            <p:cNvSpPr/>
            <p:nvPr/>
          </p:nvSpPr>
          <p:spPr>
            <a:xfrm>
              <a:off x="4376704" y="6184592"/>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38" name="Group 137"/>
          <p:cNvGrpSpPr/>
          <p:nvPr/>
        </p:nvGrpSpPr>
        <p:grpSpPr>
          <a:xfrm>
            <a:off x="-2061395" y="2074776"/>
            <a:ext cx="1246620" cy="305830"/>
            <a:chOff x="570778" y="5085853"/>
            <a:chExt cx="1662160" cy="407773"/>
          </a:xfrm>
        </p:grpSpPr>
        <p:sp>
          <p:nvSpPr>
            <p:cNvPr id="139" name="Rectangle 138"/>
            <p:cNvSpPr/>
            <p:nvPr/>
          </p:nvSpPr>
          <p:spPr>
            <a:xfrm>
              <a:off x="570778" y="50858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40" name="Rectangle 139"/>
            <p:cNvSpPr/>
            <p:nvPr/>
          </p:nvSpPr>
          <p:spPr>
            <a:xfrm>
              <a:off x="1739533" y="50858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sp>
          <p:nvSpPr>
            <p:cNvPr id="141" name="Rectangle 140"/>
            <p:cNvSpPr/>
            <p:nvPr/>
          </p:nvSpPr>
          <p:spPr>
            <a:xfrm>
              <a:off x="1142809" y="50858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150" name="Group 149"/>
          <p:cNvGrpSpPr/>
          <p:nvPr/>
        </p:nvGrpSpPr>
        <p:grpSpPr>
          <a:xfrm>
            <a:off x="-2061395" y="1722669"/>
            <a:ext cx="1246620" cy="305830"/>
            <a:chOff x="570778" y="1885453"/>
            <a:chExt cx="1662160" cy="407773"/>
          </a:xfrm>
        </p:grpSpPr>
        <p:sp>
          <p:nvSpPr>
            <p:cNvPr id="151" name="Rectangle 150"/>
            <p:cNvSpPr/>
            <p:nvPr/>
          </p:nvSpPr>
          <p:spPr>
            <a:xfrm>
              <a:off x="570778" y="188545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2" name="Rectangle 151"/>
            <p:cNvSpPr/>
            <p:nvPr/>
          </p:nvSpPr>
          <p:spPr>
            <a:xfrm>
              <a:off x="1739533" y="188545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sp>
          <p:nvSpPr>
            <p:cNvPr id="153" name="Rectangle 152"/>
            <p:cNvSpPr/>
            <p:nvPr/>
          </p:nvSpPr>
          <p:spPr>
            <a:xfrm>
              <a:off x="1142809" y="1885453"/>
              <a:ext cx="493405" cy="40777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grpSp>
        <p:nvGrpSpPr>
          <p:cNvPr id="82" name="Group 81"/>
          <p:cNvGrpSpPr/>
          <p:nvPr/>
        </p:nvGrpSpPr>
        <p:grpSpPr>
          <a:xfrm>
            <a:off x="-3090173" y="3462635"/>
            <a:ext cx="832199" cy="415498"/>
            <a:chOff x="2432969" y="3643177"/>
            <a:chExt cx="1109599" cy="553996"/>
          </a:xfrm>
        </p:grpSpPr>
        <p:cxnSp>
          <p:nvCxnSpPr>
            <p:cNvPr id="83" name="Straight Arrow Connector 82"/>
            <p:cNvCxnSpPr/>
            <p:nvPr/>
          </p:nvCxnSpPr>
          <p:spPr>
            <a:xfrm>
              <a:off x="2432969" y="3966343"/>
              <a:ext cx="1109599"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84" name="TextBox 83"/>
            <p:cNvSpPr txBox="1"/>
            <p:nvPr/>
          </p:nvSpPr>
          <p:spPr>
            <a:xfrm>
              <a:off x="2519478" y="3643177"/>
              <a:ext cx="936582" cy="553996"/>
            </a:xfrm>
            <a:prstGeom prst="rect">
              <a:avLst/>
            </a:prstGeom>
          </p:spPr>
          <p:txBody>
            <a:bodyPr wrap="none" rtlCol="0">
              <a:spAutoFit/>
            </a:bodyPr>
            <a:lstStyle/>
            <a:p>
              <a:pPr algn="ctr"/>
              <a:r>
                <a:rPr lang="en-US" sz="1050" dirty="0"/>
                <a:t>Split into</a:t>
              </a:r>
            </a:p>
            <a:p>
              <a:pPr algn="ctr"/>
              <a:r>
                <a:rPr lang="en-US" sz="1050" dirty="0"/>
                <a:t>Groups</a:t>
              </a:r>
            </a:p>
          </p:txBody>
        </p:sp>
      </p:grpSp>
      <p:cxnSp>
        <p:nvCxnSpPr>
          <p:cNvPr id="85" name="Straight Arrow Connector 84"/>
          <p:cNvCxnSpPr>
            <a:stCxn id="47" idx="3"/>
            <a:endCxn id="151" idx="1"/>
          </p:cNvCxnSpPr>
          <p:nvPr/>
        </p:nvCxnSpPr>
        <p:spPr>
          <a:xfrm flipV="1">
            <a:off x="-3240196" y="1875584"/>
            <a:ext cx="1178801" cy="42167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35" idx="3"/>
            <a:endCxn id="139" idx="1"/>
          </p:cNvCxnSpPr>
          <p:nvPr/>
        </p:nvCxnSpPr>
        <p:spPr>
          <a:xfrm flipV="1">
            <a:off x="-3240196" y="2227691"/>
            <a:ext cx="1178801" cy="246986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nvGrpSpPr>
          <p:cNvPr id="102" name="Group 101"/>
          <p:cNvGrpSpPr/>
          <p:nvPr/>
        </p:nvGrpSpPr>
        <p:grpSpPr>
          <a:xfrm>
            <a:off x="-737286" y="1812508"/>
            <a:ext cx="1071447" cy="415498"/>
            <a:chOff x="5824545" y="2372803"/>
            <a:chExt cx="1428596" cy="553996"/>
          </a:xfrm>
        </p:grpSpPr>
        <p:sp>
          <p:nvSpPr>
            <p:cNvPr id="103" name="TextBox 102"/>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04" name="Straight Arrow Connector 10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06" name="Rectangle 105"/>
          <p:cNvSpPr/>
          <p:nvPr/>
        </p:nvSpPr>
        <p:spPr>
          <a:xfrm>
            <a:off x="483198" y="1896741"/>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359764" y="1896741"/>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08" name="Rectangle 107"/>
          <p:cNvSpPr/>
          <p:nvPr/>
        </p:nvSpPr>
        <p:spPr>
          <a:xfrm>
            <a:off x="912221" y="1896741"/>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09" name="Group 108"/>
          <p:cNvGrpSpPr/>
          <p:nvPr/>
        </p:nvGrpSpPr>
        <p:grpSpPr>
          <a:xfrm>
            <a:off x="-737286" y="2459693"/>
            <a:ext cx="1071447" cy="415498"/>
            <a:chOff x="5824545" y="2372803"/>
            <a:chExt cx="1428596" cy="553996"/>
          </a:xfrm>
        </p:grpSpPr>
        <p:sp>
          <p:nvSpPr>
            <p:cNvPr id="110" name="TextBox 10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11" name="Straight Arrow Connector 11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13" name="Rectangle 112"/>
          <p:cNvSpPr/>
          <p:nvPr/>
        </p:nvSpPr>
        <p:spPr>
          <a:xfrm>
            <a:off x="483198" y="254392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14" name="Rectangle 113"/>
          <p:cNvSpPr/>
          <p:nvPr/>
        </p:nvSpPr>
        <p:spPr>
          <a:xfrm>
            <a:off x="1359764" y="254392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15" name="Rectangle 114"/>
          <p:cNvSpPr/>
          <p:nvPr/>
        </p:nvSpPr>
        <p:spPr>
          <a:xfrm>
            <a:off x="912221" y="254392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16" name="Group 115"/>
          <p:cNvGrpSpPr/>
          <p:nvPr/>
        </p:nvGrpSpPr>
        <p:grpSpPr>
          <a:xfrm>
            <a:off x="-737286" y="2977886"/>
            <a:ext cx="1071447" cy="415498"/>
            <a:chOff x="5824545" y="2372803"/>
            <a:chExt cx="1428596" cy="553996"/>
          </a:xfrm>
        </p:grpSpPr>
        <p:sp>
          <p:nvSpPr>
            <p:cNvPr id="117" name="TextBox 11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54" name="Straight Arrow Connector 153"/>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56" name="Rectangle 155"/>
          <p:cNvSpPr/>
          <p:nvPr/>
        </p:nvSpPr>
        <p:spPr>
          <a:xfrm>
            <a:off x="483198" y="306211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57" name="Rectangle 156"/>
          <p:cNvSpPr/>
          <p:nvPr/>
        </p:nvSpPr>
        <p:spPr>
          <a:xfrm>
            <a:off x="1359764" y="306211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58" name="Rectangle 157"/>
          <p:cNvSpPr/>
          <p:nvPr/>
        </p:nvSpPr>
        <p:spPr>
          <a:xfrm>
            <a:off x="912221" y="306211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59" name="Group 158"/>
          <p:cNvGrpSpPr/>
          <p:nvPr/>
        </p:nvGrpSpPr>
        <p:grpSpPr>
          <a:xfrm>
            <a:off x="-737286" y="3610323"/>
            <a:ext cx="1071447" cy="415498"/>
            <a:chOff x="5824545" y="2372803"/>
            <a:chExt cx="1428596" cy="553996"/>
          </a:xfrm>
        </p:grpSpPr>
        <p:sp>
          <p:nvSpPr>
            <p:cNvPr id="160" name="TextBox 159"/>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1" name="Straight Arrow Connector 160"/>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63" name="Rectangle 162"/>
          <p:cNvSpPr/>
          <p:nvPr/>
        </p:nvSpPr>
        <p:spPr>
          <a:xfrm>
            <a:off x="483198" y="369455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64" name="Rectangle 163"/>
          <p:cNvSpPr/>
          <p:nvPr/>
        </p:nvSpPr>
        <p:spPr>
          <a:xfrm>
            <a:off x="1359764" y="369455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65" name="Rectangle 164"/>
          <p:cNvSpPr/>
          <p:nvPr/>
        </p:nvSpPr>
        <p:spPr>
          <a:xfrm>
            <a:off x="912221" y="369455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66" name="Group 165"/>
          <p:cNvGrpSpPr/>
          <p:nvPr/>
        </p:nvGrpSpPr>
        <p:grpSpPr>
          <a:xfrm>
            <a:off x="-737286" y="4319063"/>
            <a:ext cx="1071447" cy="415498"/>
            <a:chOff x="5824545" y="2372803"/>
            <a:chExt cx="1428596" cy="553996"/>
          </a:xfrm>
        </p:grpSpPr>
        <p:sp>
          <p:nvSpPr>
            <p:cNvPr id="167" name="TextBox 166"/>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68" name="Straight Arrow Connector 167"/>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0" name="Rectangle 169"/>
          <p:cNvSpPr/>
          <p:nvPr/>
        </p:nvSpPr>
        <p:spPr>
          <a:xfrm>
            <a:off x="483198" y="4403296"/>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1" name="Rectangle 170"/>
          <p:cNvSpPr/>
          <p:nvPr/>
        </p:nvSpPr>
        <p:spPr>
          <a:xfrm>
            <a:off x="1359764" y="4403296"/>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72" name="Rectangle 171"/>
          <p:cNvSpPr/>
          <p:nvPr/>
        </p:nvSpPr>
        <p:spPr>
          <a:xfrm>
            <a:off x="912221" y="440329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grpSp>
        <p:nvGrpSpPr>
          <p:cNvPr id="173" name="Group 172"/>
          <p:cNvGrpSpPr/>
          <p:nvPr/>
        </p:nvGrpSpPr>
        <p:grpSpPr>
          <a:xfrm>
            <a:off x="-737286" y="4792247"/>
            <a:ext cx="1071447" cy="415498"/>
            <a:chOff x="5824545" y="2372803"/>
            <a:chExt cx="1428596" cy="553996"/>
          </a:xfrm>
        </p:grpSpPr>
        <p:sp>
          <p:nvSpPr>
            <p:cNvPr id="174" name="TextBox 173"/>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75" name="Straight Arrow Connector 174"/>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77" name="Rectangle 176"/>
          <p:cNvSpPr/>
          <p:nvPr/>
        </p:nvSpPr>
        <p:spPr>
          <a:xfrm>
            <a:off x="483198" y="487648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78" name="Rectangle 177"/>
          <p:cNvSpPr/>
          <p:nvPr/>
        </p:nvSpPr>
        <p:spPr>
          <a:xfrm>
            <a:off x="1359764" y="487648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79" name="Rectangle 178"/>
          <p:cNvSpPr/>
          <p:nvPr/>
        </p:nvSpPr>
        <p:spPr>
          <a:xfrm>
            <a:off x="912221" y="4876480"/>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grpSp>
        <p:nvGrpSpPr>
          <p:cNvPr id="180" name="Group 179"/>
          <p:cNvGrpSpPr/>
          <p:nvPr/>
        </p:nvGrpSpPr>
        <p:grpSpPr>
          <a:xfrm>
            <a:off x="-737286" y="5319745"/>
            <a:ext cx="1071447" cy="415498"/>
            <a:chOff x="5824545" y="2372803"/>
            <a:chExt cx="1428596" cy="553996"/>
          </a:xfrm>
        </p:grpSpPr>
        <p:sp>
          <p:nvSpPr>
            <p:cNvPr id="181" name="TextBox 180"/>
            <p:cNvSpPr txBox="1"/>
            <p:nvPr/>
          </p:nvSpPr>
          <p:spPr>
            <a:xfrm>
              <a:off x="6000021" y="2372803"/>
              <a:ext cx="1077647" cy="553996"/>
            </a:xfrm>
            <a:prstGeom prst="rect">
              <a:avLst/>
            </a:prstGeom>
          </p:spPr>
          <p:txBody>
            <a:bodyPr wrap="none" rtlCol="0">
              <a:spAutoFit/>
            </a:bodyPr>
            <a:lstStyle/>
            <a:p>
              <a:pPr algn="ctr"/>
              <a:r>
                <a:rPr lang="en-US" sz="1050" dirty="0"/>
                <a:t>Aggregate</a:t>
              </a:r>
            </a:p>
            <a:p>
              <a:pPr algn="ctr"/>
              <a:r>
                <a:rPr lang="en-US" sz="1050" dirty="0"/>
                <a:t>Function</a:t>
              </a:r>
            </a:p>
          </p:txBody>
        </p:sp>
        <p:cxnSp>
          <p:nvCxnSpPr>
            <p:cNvPr id="182" name="Straight Arrow Connector 181"/>
            <p:cNvCxnSpPr/>
            <p:nvPr/>
          </p:nvCxnSpPr>
          <p:spPr>
            <a:xfrm>
              <a:off x="5824545" y="2695969"/>
              <a:ext cx="1428596" cy="0"/>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84" name="Rectangle 183"/>
          <p:cNvSpPr/>
          <p:nvPr/>
        </p:nvSpPr>
        <p:spPr>
          <a:xfrm>
            <a:off x="483198" y="540397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85" name="Rectangle 184"/>
          <p:cNvSpPr/>
          <p:nvPr/>
        </p:nvSpPr>
        <p:spPr>
          <a:xfrm>
            <a:off x="1359764" y="540397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6" name="Rectangle 185"/>
          <p:cNvSpPr/>
          <p:nvPr/>
        </p:nvSpPr>
        <p:spPr>
          <a:xfrm>
            <a:off x="912221" y="5403978"/>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26" name="Rectangle 125"/>
          <p:cNvSpPr/>
          <p:nvPr/>
        </p:nvSpPr>
        <p:spPr>
          <a:xfrm>
            <a:off x="3713638" y="318681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30" name="Rectangle 129"/>
          <p:cNvSpPr/>
          <p:nvPr/>
        </p:nvSpPr>
        <p:spPr>
          <a:xfrm>
            <a:off x="4338946" y="3191575"/>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34" name="Rectangle 133"/>
          <p:cNvSpPr/>
          <p:nvPr/>
        </p:nvSpPr>
        <p:spPr>
          <a:xfrm>
            <a:off x="4338946" y="2705411"/>
            <a:ext cx="482975"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46" name="Rectangle 145"/>
          <p:cNvSpPr/>
          <p:nvPr/>
        </p:nvSpPr>
        <p:spPr>
          <a:xfrm>
            <a:off x="3713638" y="3191575"/>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55" name="Rectangle 154"/>
          <p:cNvSpPr/>
          <p:nvPr/>
        </p:nvSpPr>
        <p:spPr>
          <a:xfrm>
            <a:off x="4950986" y="3186809"/>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sp>
        <p:nvSpPr>
          <p:cNvPr id="162" name="Rectangle 161"/>
          <p:cNvSpPr/>
          <p:nvPr/>
        </p:nvSpPr>
        <p:spPr>
          <a:xfrm>
            <a:off x="912221" y="254439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69" name="Rectangle 168"/>
          <p:cNvSpPr/>
          <p:nvPr/>
        </p:nvSpPr>
        <p:spPr>
          <a:xfrm>
            <a:off x="3713640" y="3636130"/>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76" name="Rectangle 175"/>
          <p:cNvSpPr/>
          <p:nvPr/>
        </p:nvSpPr>
        <p:spPr>
          <a:xfrm>
            <a:off x="4337391" y="363613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83" name="Rectangle 182"/>
          <p:cNvSpPr/>
          <p:nvPr/>
        </p:nvSpPr>
        <p:spPr>
          <a:xfrm>
            <a:off x="912221" y="3062586"/>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88" name="Rectangle 187"/>
          <p:cNvSpPr/>
          <p:nvPr/>
        </p:nvSpPr>
        <p:spPr>
          <a:xfrm>
            <a:off x="4950986" y="363185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7</a:t>
            </a:r>
          </a:p>
        </p:txBody>
      </p:sp>
      <p:sp>
        <p:nvSpPr>
          <p:cNvPr id="189" name="Rectangle 188"/>
          <p:cNvSpPr/>
          <p:nvPr/>
        </p:nvSpPr>
        <p:spPr>
          <a:xfrm>
            <a:off x="912221" y="369502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0" name="Rectangle 189"/>
          <p:cNvSpPr/>
          <p:nvPr/>
        </p:nvSpPr>
        <p:spPr>
          <a:xfrm>
            <a:off x="3713640" y="40789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91" name="Rectangle 190"/>
          <p:cNvSpPr/>
          <p:nvPr/>
        </p:nvSpPr>
        <p:spPr>
          <a:xfrm>
            <a:off x="4337391" y="4083360"/>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sp>
        <p:nvSpPr>
          <p:cNvPr id="192" name="Rectangle 191"/>
          <p:cNvSpPr/>
          <p:nvPr/>
        </p:nvSpPr>
        <p:spPr>
          <a:xfrm>
            <a:off x="912221" y="4403763"/>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4" name="Rectangle 193"/>
          <p:cNvSpPr/>
          <p:nvPr/>
        </p:nvSpPr>
        <p:spPr>
          <a:xfrm>
            <a:off x="4958450" y="4078908"/>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sp>
        <p:nvSpPr>
          <p:cNvPr id="195" name="Rectangle 194"/>
          <p:cNvSpPr/>
          <p:nvPr/>
        </p:nvSpPr>
        <p:spPr>
          <a:xfrm>
            <a:off x="912221" y="4876947"/>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196" name="Rectangle 195"/>
          <p:cNvSpPr/>
          <p:nvPr/>
        </p:nvSpPr>
        <p:spPr>
          <a:xfrm>
            <a:off x="3713638" y="4502808"/>
            <a:ext cx="370054" cy="305830"/>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D</a:t>
            </a:r>
          </a:p>
        </p:txBody>
      </p:sp>
      <p:sp>
        <p:nvSpPr>
          <p:cNvPr id="197" name="Rectangle 196"/>
          <p:cNvSpPr/>
          <p:nvPr/>
        </p:nvSpPr>
        <p:spPr>
          <a:xfrm>
            <a:off x="4347939" y="4502807"/>
            <a:ext cx="484530" cy="3058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sp>
        <p:nvSpPr>
          <p:cNvPr id="198" name="Rectangle 197"/>
          <p:cNvSpPr/>
          <p:nvPr/>
        </p:nvSpPr>
        <p:spPr>
          <a:xfrm>
            <a:off x="912221" y="5404445"/>
            <a:ext cx="370054"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U</a:t>
            </a:r>
          </a:p>
        </p:txBody>
      </p:sp>
      <p:sp>
        <p:nvSpPr>
          <p:cNvPr id="199" name="Rectangle 198"/>
          <p:cNvSpPr/>
          <p:nvPr/>
        </p:nvSpPr>
        <p:spPr>
          <a:xfrm>
            <a:off x="4958450" y="2705411"/>
            <a:ext cx="484530" cy="3058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V</a:t>
            </a:r>
          </a:p>
        </p:txBody>
      </p:sp>
      <p:sp>
        <p:nvSpPr>
          <p:cNvPr id="200" name="Rectangle 199"/>
          <p:cNvSpPr/>
          <p:nvPr/>
        </p:nvSpPr>
        <p:spPr>
          <a:xfrm>
            <a:off x="4950986" y="4502806"/>
            <a:ext cx="484530" cy="3058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3" name="TextBox 2"/>
          <p:cNvSpPr txBox="1"/>
          <p:nvPr/>
        </p:nvSpPr>
        <p:spPr>
          <a:xfrm>
            <a:off x="5435517" y="4531637"/>
            <a:ext cx="2098651" cy="253916"/>
          </a:xfrm>
          <a:prstGeom prst="rect">
            <a:avLst/>
          </a:prstGeom>
        </p:spPr>
        <p:txBody>
          <a:bodyPr wrap="none" rtlCol="0">
            <a:spAutoFit/>
          </a:bodyPr>
          <a:lstStyle/>
          <a:p>
            <a:r>
              <a:rPr lang="en-US" sz="1050" dirty="0"/>
              <a:t>Need </a:t>
            </a:r>
            <a:r>
              <a:rPr lang="en-US" sz="1050"/>
              <a:t>to address missing values</a:t>
            </a:r>
          </a:p>
        </p:txBody>
      </p:sp>
    </p:spTree>
    <p:extLst>
      <p:ext uri="{BB962C8B-B14F-4D97-AF65-F5344CB8AC3E}">
        <p14:creationId xmlns:p14="http://schemas.microsoft.com/office/powerpoint/2010/main" val="357232905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3" name="Content Placeholder 2"/>
          <p:cNvSpPr>
            <a:spLocks noGrp="1"/>
          </p:cNvSpPr>
          <p:nvPr>
            <p:ph idx="1"/>
          </p:nvPr>
        </p:nvSpPr>
        <p:spPr/>
        <p:txBody>
          <a:bodyPr>
            <a:normAutofit lnSpcReduction="10000"/>
          </a:bodyPr>
          <a:lstStyle/>
          <a:p>
            <a:r>
              <a:rPr lang="en-US" dirty="0"/>
              <a:t>Does my data cover my area of interest?</a:t>
            </a:r>
          </a:p>
          <a:p>
            <a:pPr lvl="1"/>
            <a:r>
              <a:rPr lang="en-US" b="1" dirty="0"/>
              <a:t>Example:</a:t>
            </a:r>
            <a:r>
              <a:rPr lang="en-US" dirty="0"/>
              <a:t> </a:t>
            </a:r>
            <a:r>
              <a:rPr lang="en-US" i="1" dirty="0"/>
              <a:t>I am interested in studying crime in California but I only have Berkeley crime data. </a:t>
            </a:r>
          </a:p>
          <a:p>
            <a:r>
              <a:rPr lang="en-US" dirty="0"/>
              <a:t>Is my data too expansive?</a:t>
            </a:r>
          </a:p>
          <a:p>
            <a:pPr lvl="1"/>
            <a:r>
              <a:rPr lang="en-US" b="1" dirty="0"/>
              <a:t>Example:</a:t>
            </a:r>
            <a:r>
              <a:rPr lang="en-US" dirty="0"/>
              <a:t> </a:t>
            </a:r>
            <a:r>
              <a:rPr lang="en-US" i="1" dirty="0"/>
              <a:t>I am interested in student grades for DS100 but have student grades for all statistics classes.</a:t>
            </a:r>
          </a:p>
          <a:p>
            <a:pPr lvl="1"/>
            <a:r>
              <a:rPr lang="en-US" b="1" dirty="0"/>
              <a:t>Solution:</a:t>
            </a:r>
            <a:r>
              <a:rPr lang="en-US" dirty="0"/>
              <a:t> </a:t>
            </a:r>
            <a:r>
              <a:rPr lang="en-US" i="1" dirty="0"/>
              <a:t>Filtering </a:t>
            </a:r>
            <a:r>
              <a:rPr lang="en-US" i="1" dirty="0">
                <a:sym typeface="Wingdings"/>
              </a:rPr>
              <a:t> Implications on sample?</a:t>
            </a:r>
          </a:p>
          <a:p>
            <a:pPr lvl="2"/>
            <a:r>
              <a:rPr lang="en-US" i="1" dirty="0">
                <a:sym typeface="Wingdings"/>
              </a:rPr>
              <a:t>If the data is a sample I may have poor coverage after filtering </a:t>
            </a:r>
            <a:r>
              <a:rPr lang="mr-IN" i="1" dirty="0">
                <a:sym typeface="Wingdings"/>
              </a:rPr>
              <a:t>…</a:t>
            </a:r>
            <a:endParaRPr lang="en-US" i="1" dirty="0">
              <a:sym typeface="Wingdings"/>
            </a:endParaRPr>
          </a:p>
          <a:p>
            <a:r>
              <a:rPr lang="en-US" dirty="0"/>
              <a:t>Does my data cover the right time frame?</a:t>
            </a:r>
          </a:p>
          <a:p>
            <a:pPr lvl="1"/>
            <a:r>
              <a:rPr lang="en-US" dirty="0"/>
              <a:t>More on this in temporality </a:t>
            </a:r>
            <a:r>
              <a:rPr lang="mr-IN" dirty="0"/>
              <a:t>…</a:t>
            </a:r>
            <a:r>
              <a:rPr lang="en-US" dirty="0"/>
              <a:t> </a:t>
            </a:r>
          </a:p>
        </p:txBody>
      </p:sp>
      <p:pic>
        <p:nvPicPr>
          <p:cNvPr id="4" name="Google Shape;167;p27"/>
          <p:cNvPicPr preferRelativeResize="0"/>
          <p:nvPr/>
        </p:nvPicPr>
        <p:blipFill rotWithShape="1">
          <a:blip r:embed="rId2">
            <a:alphaModFix/>
          </a:blip>
          <a:srcRect l="42379"/>
          <a:stretch/>
        </p:blipFill>
        <p:spPr>
          <a:xfrm>
            <a:off x="4572000" y="4714875"/>
            <a:ext cx="4879225" cy="2143125"/>
          </a:xfrm>
          <a:prstGeom prst="rect">
            <a:avLst/>
          </a:prstGeom>
          <a:noFill/>
          <a:ln>
            <a:noFill/>
          </a:ln>
        </p:spPr>
      </p:pic>
      <p:pic>
        <p:nvPicPr>
          <p:cNvPr id="5" name="Google Shape;174;p28"/>
          <p:cNvPicPr preferRelativeResize="0"/>
          <p:nvPr/>
        </p:nvPicPr>
        <p:blipFill rotWithShape="1">
          <a:blip r:embed="rId2">
            <a:alphaModFix/>
          </a:blip>
          <a:srcRect r="58722"/>
          <a:stretch/>
        </p:blipFill>
        <p:spPr>
          <a:xfrm>
            <a:off x="5551014" y="-43656"/>
            <a:ext cx="3495326" cy="2143125"/>
          </a:xfrm>
          <a:prstGeom prst="rect">
            <a:avLst/>
          </a:prstGeom>
          <a:noFill/>
          <a:ln>
            <a:noFill/>
          </a:ln>
        </p:spPr>
      </p:pic>
    </p:spTree>
    <p:extLst>
      <p:ext uri="{BB962C8B-B14F-4D97-AF65-F5344CB8AC3E}">
        <p14:creationId xmlns:p14="http://schemas.microsoft.com/office/powerpoint/2010/main" val="45613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Temporality</a:t>
            </a:r>
          </a:p>
        </p:txBody>
      </p:sp>
      <p:sp>
        <p:nvSpPr>
          <p:cNvPr id="3" name="Content Placeholder 2"/>
          <p:cNvSpPr>
            <a:spLocks noGrp="1"/>
          </p:cNvSpPr>
          <p:nvPr>
            <p:ph idx="1"/>
          </p:nvPr>
        </p:nvSpPr>
        <p:spPr/>
        <p:txBody>
          <a:bodyPr>
            <a:normAutofit fontScale="92500" lnSpcReduction="20000"/>
          </a:bodyPr>
          <a:lstStyle/>
          <a:p>
            <a:r>
              <a:rPr lang="en-US" dirty="0"/>
              <a:t>What is the meaning of a the time and date fields?</a:t>
            </a:r>
          </a:p>
          <a:p>
            <a:pPr lvl="1"/>
            <a:r>
              <a:rPr lang="en-US" dirty="0"/>
              <a:t>When the “event” happened?</a:t>
            </a:r>
          </a:p>
          <a:p>
            <a:pPr lvl="1"/>
            <a:r>
              <a:rPr lang="en-US" dirty="0"/>
              <a:t>When the data was collected or was entered into the system?</a:t>
            </a:r>
          </a:p>
          <a:p>
            <a:r>
              <a:rPr lang="en-US" dirty="0"/>
              <a:t>Time depends on where? (Time zones &amp; daylight savings)</a:t>
            </a:r>
          </a:p>
          <a:p>
            <a:r>
              <a:rPr lang="en-US" dirty="0"/>
              <a:t>Multiple string representation (depends on region): 08/08/08?</a:t>
            </a:r>
          </a:p>
          <a:p>
            <a:r>
              <a:rPr lang="en-US" dirty="0"/>
              <a:t>Are there strange null values?</a:t>
            </a:r>
          </a:p>
          <a:p>
            <a:pPr lvl="1"/>
            <a:r>
              <a:rPr lang="en-US" dirty="0"/>
              <a:t>January 1</a:t>
            </a:r>
            <a:r>
              <a:rPr lang="en-US" baseline="30000" dirty="0"/>
              <a:t>st</a:t>
            </a:r>
            <a:r>
              <a:rPr lang="en-US" dirty="0"/>
              <a:t> 1970, January 1</a:t>
            </a:r>
            <a:r>
              <a:rPr lang="en-US" baseline="30000" dirty="0"/>
              <a:t>st</a:t>
            </a:r>
            <a:r>
              <a:rPr lang="en-US" dirty="0"/>
              <a:t> 1900</a:t>
            </a:r>
          </a:p>
          <a:p>
            <a:pPr lvl="1"/>
            <a:r>
              <a:rPr lang="en-US" dirty="0"/>
              <a:t>Date the data was copied into a database (look for many matching timestamps)</a:t>
            </a:r>
          </a:p>
          <a:p>
            <a:r>
              <a:rPr lang="en-US" dirty="0"/>
              <a:t>Is there periodicity? Diurnal patterns</a:t>
            </a:r>
          </a:p>
        </p:txBody>
      </p:sp>
    </p:spTree>
    <p:extLst>
      <p:ext uri="{BB962C8B-B14F-4D97-AF65-F5344CB8AC3E}">
        <p14:creationId xmlns:p14="http://schemas.microsoft.com/office/powerpoint/2010/main" val="383928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Faithfulness: </a:t>
            </a:r>
            <a:r>
              <a:rPr lang="en-US" i="1" dirty="0"/>
              <a:t>Do I trust this data?</a:t>
            </a:r>
          </a:p>
        </p:txBody>
      </p:sp>
      <p:sp>
        <p:nvSpPr>
          <p:cNvPr id="3" name="Content Placeholder 2"/>
          <p:cNvSpPr>
            <a:spLocks noGrp="1"/>
          </p:cNvSpPr>
          <p:nvPr>
            <p:ph idx="1"/>
          </p:nvPr>
        </p:nvSpPr>
        <p:spPr>
          <a:xfrm>
            <a:off x="628650" y="1980372"/>
            <a:ext cx="7886700" cy="3756991"/>
          </a:xfrm>
        </p:spPr>
        <p:txBody>
          <a:bodyPr>
            <a:normAutofit fontScale="62500" lnSpcReduction="20000"/>
          </a:bodyPr>
          <a:lstStyle/>
          <a:p>
            <a:r>
              <a:rPr lang="en-US" dirty="0"/>
              <a:t>Does my data contain unrealistic or “incorrect” values?</a:t>
            </a:r>
          </a:p>
          <a:p>
            <a:pPr lvl="1"/>
            <a:r>
              <a:rPr lang="en-US" dirty="0"/>
              <a:t>Examples?</a:t>
            </a:r>
          </a:p>
          <a:p>
            <a:pPr lvl="2"/>
            <a:r>
              <a:rPr lang="en-US" dirty="0"/>
              <a:t>Dates in the future for events in the past</a:t>
            </a:r>
          </a:p>
          <a:p>
            <a:pPr lvl="2"/>
            <a:r>
              <a:rPr lang="en-US" dirty="0"/>
              <a:t>Locations that don’t exist</a:t>
            </a:r>
          </a:p>
          <a:p>
            <a:pPr lvl="2"/>
            <a:r>
              <a:rPr lang="en-US" dirty="0"/>
              <a:t>Negative counts</a:t>
            </a:r>
          </a:p>
          <a:p>
            <a:pPr lvl="2"/>
            <a:r>
              <a:rPr lang="en-US" dirty="0"/>
              <a:t>Misspellings of names</a:t>
            </a:r>
          </a:p>
          <a:p>
            <a:pPr lvl="2"/>
            <a:r>
              <a:rPr lang="en-US" dirty="0"/>
              <a:t>Large outliers</a:t>
            </a:r>
          </a:p>
          <a:p>
            <a:r>
              <a:rPr lang="en-US" dirty="0"/>
              <a:t>Does my data violate obvious dependencies?</a:t>
            </a:r>
          </a:p>
          <a:p>
            <a:pPr lvl="1"/>
            <a:r>
              <a:rPr lang="en-US" dirty="0"/>
              <a:t>E.g., age and birthday don’t match </a:t>
            </a:r>
          </a:p>
          <a:p>
            <a:r>
              <a:rPr lang="en-US" dirty="0"/>
              <a:t>Was the data entered by hand?</a:t>
            </a:r>
          </a:p>
          <a:p>
            <a:pPr lvl="1"/>
            <a:r>
              <a:rPr lang="en-US" dirty="0"/>
              <a:t>Spelling errors, fields shifted </a:t>
            </a:r>
            <a:r>
              <a:rPr lang="mr-IN" dirty="0"/>
              <a:t>…</a:t>
            </a:r>
            <a:endParaRPr lang="en-US" dirty="0"/>
          </a:p>
          <a:p>
            <a:pPr lvl="1"/>
            <a:r>
              <a:rPr lang="en-US" dirty="0"/>
              <a:t>Did the form require fields or provide default values?</a:t>
            </a:r>
          </a:p>
          <a:p>
            <a:r>
              <a:rPr lang="en-US" dirty="0"/>
              <a:t>Are there obvious signs of curb stoning (data falsification):</a:t>
            </a:r>
          </a:p>
          <a:p>
            <a:pPr lvl="1"/>
            <a:r>
              <a:rPr lang="en-US" dirty="0"/>
              <a:t>Repeated names, fake looking email addresses, repeated use of uncommon names or fields.</a:t>
            </a:r>
          </a:p>
          <a:p>
            <a:pPr lvl="1"/>
            <a:endParaRPr lang="en-US" dirty="0"/>
          </a:p>
        </p:txBody>
      </p:sp>
    </p:spTree>
    <p:extLst>
      <p:ext uri="{BB962C8B-B14F-4D97-AF65-F5344CB8AC3E}">
        <p14:creationId xmlns:p14="http://schemas.microsoft.com/office/powerpoint/2010/main" val="320845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257BA-D843-4E17-8DCF-0A89D1086FF1}"/>
              </a:ext>
            </a:extLst>
          </p:cNvPr>
          <p:cNvSpPr/>
          <p:nvPr/>
        </p:nvSpPr>
        <p:spPr>
          <a:xfrm>
            <a:off x="409433" y="2150632"/>
            <a:ext cx="8734567" cy="954107"/>
          </a:xfrm>
          <a:prstGeom prst="rect">
            <a:avLst/>
          </a:prstGeom>
        </p:spPr>
        <p:txBody>
          <a:bodyPr wrap="square">
            <a:spAutoFit/>
          </a:bodyPr>
          <a:lstStyle/>
          <a:p>
            <a:r>
              <a:rPr lang="en-US" sz="2800" b="1" i="1" dirty="0"/>
              <a:t>Data is useful to illuminate the path, </a:t>
            </a:r>
          </a:p>
          <a:p>
            <a:r>
              <a:rPr lang="en-US" sz="2800" b="1" i="1" dirty="0"/>
              <a:t>but keep following the path to find the full story.</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69" y="789636"/>
            <a:ext cx="8771519" cy="994172"/>
          </a:xfrm>
        </p:spPr>
        <p:txBody>
          <a:bodyPr/>
          <a:lstStyle/>
          <a:p>
            <a:r>
              <a:rPr lang="en-US" dirty="0"/>
              <a:t>Signs that your data may not be faithful</a:t>
            </a:r>
          </a:p>
        </p:txBody>
      </p:sp>
      <p:sp>
        <p:nvSpPr>
          <p:cNvPr id="3" name="Content Placeholder 2"/>
          <p:cNvSpPr>
            <a:spLocks noGrp="1"/>
          </p:cNvSpPr>
          <p:nvPr>
            <p:ph idx="1"/>
          </p:nvPr>
        </p:nvSpPr>
        <p:spPr>
          <a:xfrm>
            <a:off x="570695" y="1696876"/>
            <a:ext cx="8296410" cy="4163816"/>
          </a:xfrm>
        </p:spPr>
        <p:txBody>
          <a:bodyPr>
            <a:normAutofit fontScale="55000" lnSpcReduction="20000"/>
          </a:bodyPr>
          <a:lstStyle/>
          <a:p>
            <a:r>
              <a:rPr lang="en-US" dirty="0"/>
              <a:t>Missing Values/Default values: (0, -1, 999, 12345, </a:t>
            </a:r>
            <a:r>
              <a:rPr lang="en-US" dirty="0" err="1"/>
              <a:t>NaN</a:t>
            </a:r>
            <a:r>
              <a:rPr lang="en-US" dirty="0"/>
              <a:t>, Null, 1970, 1900, </a:t>
            </a:r>
            <a:r>
              <a:rPr lang="mr-IN" dirty="0"/>
              <a:t>…</a:t>
            </a:r>
            <a:r>
              <a:rPr lang="en-US" dirty="0"/>
              <a:t> others?)</a:t>
            </a:r>
          </a:p>
          <a:p>
            <a:pPr lvl="1"/>
            <a:r>
              <a:rPr lang="en-US" b="1" dirty="0" err="1"/>
              <a:t>Soln</a:t>
            </a:r>
            <a:r>
              <a:rPr lang="en-US" b="1" dirty="0"/>
              <a:t> 1: </a:t>
            </a:r>
            <a:r>
              <a:rPr lang="en-US" dirty="0"/>
              <a:t>Drop records with missing values </a:t>
            </a:r>
            <a:r>
              <a:rPr lang="en-US" dirty="0">
                <a:sym typeface="Wingdings"/>
              </a:rPr>
              <a:t> implications on your sample!</a:t>
            </a:r>
          </a:p>
          <a:p>
            <a:pPr lvl="1"/>
            <a:r>
              <a:rPr lang="en-US" b="1" dirty="0" err="1">
                <a:sym typeface="Wingdings"/>
              </a:rPr>
              <a:t>Soln</a:t>
            </a:r>
            <a:r>
              <a:rPr lang="en-US" b="1" dirty="0">
                <a:sym typeface="Wingdings"/>
              </a:rPr>
              <a:t> 2: </a:t>
            </a:r>
            <a:r>
              <a:rPr lang="en-US" dirty="0">
                <a:sym typeface="Wingdings"/>
              </a:rPr>
              <a:t>Impute missing values  Bias your conclusions</a:t>
            </a:r>
            <a:endParaRPr lang="en-US" b="1" dirty="0"/>
          </a:p>
          <a:p>
            <a:r>
              <a:rPr lang="en-US" dirty="0"/>
              <a:t>Time Zone Inconsistencies</a:t>
            </a:r>
          </a:p>
          <a:p>
            <a:pPr lvl="1"/>
            <a:r>
              <a:rPr lang="en-US" b="1" dirty="0" err="1"/>
              <a:t>Soln</a:t>
            </a:r>
            <a:r>
              <a:rPr lang="en-US" b="1" dirty="0"/>
              <a:t> 1: </a:t>
            </a:r>
            <a:r>
              <a:rPr lang="en-US" dirty="0"/>
              <a:t>convert to a common </a:t>
            </a:r>
            <a:r>
              <a:rPr lang="en-US" dirty="0" err="1"/>
              <a:t>timezone</a:t>
            </a:r>
            <a:r>
              <a:rPr lang="en-US" dirty="0"/>
              <a:t> (e.g., UTC) </a:t>
            </a:r>
          </a:p>
          <a:p>
            <a:pPr lvl="1"/>
            <a:r>
              <a:rPr lang="en-US" b="1" dirty="0" err="1"/>
              <a:t>Soln</a:t>
            </a:r>
            <a:r>
              <a:rPr lang="en-US" b="1" dirty="0"/>
              <a:t> 2: </a:t>
            </a:r>
            <a:r>
              <a:rPr lang="en-US" dirty="0"/>
              <a:t>convert to the </a:t>
            </a:r>
            <a:r>
              <a:rPr lang="en-US" dirty="0" err="1"/>
              <a:t>timezone</a:t>
            </a:r>
            <a:r>
              <a:rPr lang="en-US" dirty="0"/>
              <a:t> of the location </a:t>
            </a:r>
            <a:r>
              <a:rPr lang="mr-IN" dirty="0"/>
              <a:t>–</a:t>
            </a:r>
            <a:r>
              <a:rPr lang="en-US" dirty="0"/>
              <a:t> useful in modeling behavior.</a:t>
            </a:r>
          </a:p>
          <a:p>
            <a:r>
              <a:rPr lang="en-US" dirty="0"/>
              <a:t>Duplicated Records or Fields</a:t>
            </a:r>
          </a:p>
          <a:p>
            <a:pPr lvl="1"/>
            <a:r>
              <a:rPr lang="en-US" b="1" dirty="0" err="1"/>
              <a:t>Soln</a:t>
            </a:r>
            <a:r>
              <a:rPr lang="en-US" b="1" dirty="0"/>
              <a:t>: </a:t>
            </a:r>
            <a:r>
              <a:rPr lang="en-US" dirty="0"/>
              <a:t>identify and eliminate (use primary key) </a:t>
            </a:r>
            <a:r>
              <a:rPr lang="en-US" dirty="0">
                <a:sym typeface="Wingdings"/>
              </a:rPr>
              <a:t> implications on sample?</a:t>
            </a:r>
            <a:endParaRPr lang="en-US" b="1" dirty="0"/>
          </a:p>
          <a:p>
            <a:r>
              <a:rPr lang="en-US" dirty="0"/>
              <a:t>Spelling Errors</a:t>
            </a:r>
          </a:p>
          <a:p>
            <a:pPr lvl="1"/>
            <a:r>
              <a:rPr lang="en-US" b="1" dirty="0" err="1"/>
              <a:t>Soln</a:t>
            </a:r>
            <a:r>
              <a:rPr lang="en-US" b="1" dirty="0"/>
              <a:t>: </a:t>
            </a:r>
            <a:r>
              <a:rPr lang="en-US" dirty="0"/>
              <a:t>Apply corrections or drop </a:t>
            </a:r>
            <a:r>
              <a:rPr lang="en-US" dirty="0">
                <a:sym typeface="Wingdings"/>
              </a:rPr>
              <a:t>records not in a dictionary  implications on sample?</a:t>
            </a:r>
            <a:endParaRPr lang="en-US" b="1" dirty="0"/>
          </a:p>
          <a:p>
            <a:r>
              <a:rPr lang="en-US" dirty="0"/>
              <a:t>Units not specified or consistent</a:t>
            </a:r>
          </a:p>
          <a:p>
            <a:pPr lvl="1"/>
            <a:r>
              <a:rPr lang="en-US" b="1" dirty="0" err="1"/>
              <a:t>Solns</a:t>
            </a:r>
            <a:r>
              <a:rPr lang="en-US" dirty="0"/>
              <a:t>: Infer units, check values are in reasonable ranges for data</a:t>
            </a:r>
            <a:endParaRPr lang="en-US" b="1" dirty="0"/>
          </a:p>
          <a:p>
            <a:r>
              <a:rPr lang="en-US" dirty="0"/>
              <a:t>Truncated data (early excel limits: 65536 Rows, 255 Columns)</a:t>
            </a:r>
          </a:p>
          <a:p>
            <a:pPr lvl="1"/>
            <a:r>
              <a:rPr lang="en-US" b="1" dirty="0" err="1"/>
              <a:t>Soln</a:t>
            </a:r>
            <a:r>
              <a:rPr lang="en-US" b="1" dirty="0"/>
              <a:t>: </a:t>
            </a:r>
            <a:r>
              <a:rPr lang="en-US" dirty="0"/>
              <a:t>be aware of consequences in analysis </a:t>
            </a:r>
            <a:r>
              <a:rPr lang="en-US" dirty="0">
                <a:sym typeface="Wingdings"/>
              </a:rPr>
              <a:t> how did truncation affect sample?</a:t>
            </a:r>
          </a:p>
          <a:p>
            <a:r>
              <a:rPr lang="en-US" dirty="0">
                <a:sym typeface="Wingdings"/>
              </a:rPr>
              <a:t>Others</a:t>
            </a:r>
            <a:r>
              <a:rPr lang="mr-IN" dirty="0">
                <a:sym typeface="Wingdings"/>
              </a:rPr>
              <a:t>…</a:t>
            </a:r>
            <a:endParaRPr lang="en-US" dirty="0"/>
          </a:p>
        </p:txBody>
      </p:sp>
    </p:spTree>
    <p:extLst>
      <p:ext uri="{BB962C8B-B14F-4D97-AF65-F5344CB8AC3E}">
        <p14:creationId xmlns:p14="http://schemas.microsoft.com/office/powerpoint/2010/main" val="31018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3EF2EA7-B5E6-490C-B042-51AE411B4FD1}"/>
              </a:ext>
            </a:extLst>
          </p:cNvPr>
          <p:cNvSpPr>
            <a:spLocks noChangeArrowheads="1"/>
          </p:cNvSpPr>
          <p:nvPr/>
        </p:nvSpPr>
        <p:spPr bwMode="auto">
          <a:xfrm>
            <a:off x="0" y="403176"/>
            <a:ext cx="9036424"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 - a set </a:t>
            </a:r>
            <a:r>
              <a:rPr kumimoji="0" lang="es-CO" altLang="es-CO" sz="1600" b="0" i="0" u="none" strike="noStrike" cap="none" normalizeH="0" baseline="0" dirty="0" err="1">
                <a:ln>
                  <a:noFill/>
                </a:ln>
                <a:solidFill>
                  <a:srgbClr val="444444"/>
                </a:solidFill>
                <a:effectLst/>
                <a:latin typeface="+mn-lt"/>
              </a:rPr>
              <a:t>of</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patterns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learned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from</a:t>
            </a:r>
            <a:r>
              <a:rPr kumimoji="0" lang="es-CO" altLang="es-CO" sz="1600" b="0" i="0" u="none" strike="noStrike" cap="none" normalizeH="0" baseline="0" dirty="0">
                <a:ln>
                  <a:noFill/>
                </a:ln>
                <a:solidFill>
                  <a:srgbClr val="444444"/>
                </a:solidFill>
                <a:effectLst/>
                <a:latin typeface="+mn-lt"/>
              </a:rPr>
              <a:t>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Algorithm</a:t>
            </a:r>
            <a:r>
              <a:rPr kumimoji="0" lang="es-CO" altLang="es-CO" sz="1600" b="0" i="0" u="none" strike="noStrike" cap="none" normalizeH="0" baseline="0" dirty="0">
                <a:ln>
                  <a:noFill/>
                </a:ln>
                <a:solidFill>
                  <a:srgbClr val="444444"/>
                </a:solidFill>
                <a:effectLst/>
                <a:latin typeface="+mn-lt"/>
              </a:rPr>
              <a:t> - a </a:t>
            </a:r>
            <a:r>
              <a:rPr kumimoji="0" lang="es-CO" altLang="es-CO" sz="1600" b="0" i="0" u="none" strike="noStrike" cap="none" normalizeH="0" baseline="0" dirty="0" err="1">
                <a:ln>
                  <a:noFill/>
                </a:ln>
                <a:solidFill>
                  <a:srgbClr val="444444"/>
                </a:solidFill>
                <a:effectLst/>
                <a:latin typeface="+mn-lt"/>
              </a:rPr>
              <a:t>specific</a:t>
            </a:r>
            <a:r>
              <a:rPr kumimoji="0" lang="es-CO" altLang="es-CO" sz="1600" b="0" i="0" u="none" strike="noStrike" cap="none" normalizeH="0" baseline="0" dirty="0">
                <a:ln>
                  <a:noFill/>
                </a:ln>
                <a:solidFill>
                  <a:srgbClr val="444444"/>
                </a:solidFill>
                <a:effectLst/>
                <a:latin typeface="+mn-lt"/>
              </a:rPr>
              <a:t> ML </a:t>
            </a:r>
            <a:r>
              <a:rPr kumimoji="0" lang="es-CO" altLang="es-CO" sz="1600" b="0" i="0" u="none" strike="noStrike" cap="none" normalizeH="0" baseline="0" dirty="0" err="1">
                <a:ln>
                  <a:noFill/>
                </a:ln>
                <a:solidFill>
                  <a:srgbClr val="444444"/>
                </a:solidFill>
                <a:effectLst/>
                <a:latin typeface="+mn-lt"/>
              </a:rPr>
              <a:t>process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used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train</a:t>
            </a:r>
            <a:r>
              <a:rPr kumimoji="0" lang="es-CO" altLang="es-CO" sz="1600" b="0" i="0" u="none" strike="noStrike" cap="none" normalizeH="0" baseline="0" dirty="0">
                <a:ln>
                  <a:noFill/>
                </a:ln>
                <a:solidFill>
                  <a:srgbClr val="444444"/>
                </a:solidFill>
                <a:effectLst/>
                <a:latin typeface="+mn-lt"/>
              </a:rPr>
              <a:t> a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Training data</a:t>
            </a:r>
            <a:r>
              <a:rPr kumimoji="0" lang="es-CO" altLang="es-CO" sz="1600" b="0" i="0" u="none" strike="noStrike" cap="none" normalizeH="0" baseline="0" dirty="0">
                <a:ln>
                  <a:noFill/>
                </a:ln>
                <a:solidFill>
                  <a:srgbClr val="444444"/>
                </a:solidFill>
                <a:effectLst/>
                <a:latin typeface="+mn-lt"/>
              </a:rPr>
              <a:t> -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from</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which</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sng" strike="noStrike" cap="none" normalizeH="0" baseline="0" dirty="0" err="1">
                <a:ln>
                  <a:noFill/>
                </a:ln>
                <a:solidFill>
                  <a:srgbClr val="444444"/>
                </a:solidFill>
                <a:effectLst/>
                <a:latin typeface="+mn-lt"/>
              </a:rPr>
              <a:t>algorithm</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learns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sng"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Test data</a:t>
            </a:r>
            <a:r>
              <a:rPr kumimoji="0" lang="es-CO" altLang="es-CO" sz="1600" b="0" i="0" u="none" strike="noStrike" cap="none" normalizeH="0" baseline="0" dirty="0">
                <a:ln>
                  <a:noFill/>
                </a:ln>
                <a:solidFill>
                  <a:srgbClr val="444444"/>
                </a:solidFill>
                <a:effectLst/>
                <a:latin typeface="+mn-lt"/>
              </a:rPr>
              <a:t> - a new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for</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reliably</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evaluating</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Features</a:t>
            </a:r>
            <a:r>
              <a:rPr kumimoji="0" lang="es-CO" altLang="es-CO" sz="1600" b="0" i="0" u="none" strike="noStrike" cap="none" normalizeH="0" baseline="0" dirty="0">
                <a:ln>
                  <a:noFill/>
                </a:ln>
                <a:solidFill>
                  <a:srgbClr val="444444"/>
                </a:solidFill>
                <a:effectLst/>
                <a:latin typeface="+mn-lt"/>
              </a:rPr>
              <a:t> - Variables (</a:t>
            </a:r>
            <a:r>
              <a:rPr kumimoji="0" lang="es-CO" altLang="es-CO" sz="1600" b="0" i="0" u="none" strike="noStrike" cap="none" normalizeH="0" baseline="0" dirty="0" err="1">
                <a:ln>
                  <a:noFill/>
                </a:ln>
                <a:solidFill>
                  <a:srgbClr val="444444"/>
                </a:solidFill>
                <a:effectLst/>
                <a:latin typeface="+mn-lt"/>
              </a:rPr>
              <a:t>columns</a:t>
            </a:r>
            <a:r>
              <a:rPr kumimoji="0" lang="es-CO" altLang="es-CO" sz="1600" b="0" i="0" u="none" strike="noStrike" cap="none" normalizeH="0" baseline="0" dirty="0">
                <a:ln>
                  <a:noFill/>
                </a:ln>
                <a:solidFill>
                  <a:srgbClr val="444444"/>
                </a:solidFill>
                <a:effectLst/>
                <a:latin typeface="+mn-lt"/>
              </a:rPr>
              <a:t>) in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used</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train</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model</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a:ln>
                  <a:noFill/>
                </a:ln>
                <a:solidFill>
                  <a:srgbClr val="444444"/>
                </a:solidFill>
                <a:effectLst/>
                <a:latin typeface="+mn-lt"/>
              </a:rPr>
              <a:t>Target variable</a:t>
            </a:r>
            <a:r>
              <a:rPr kumimoji="0" lang="es-CO" altLang="es-CO" sz="1600" b="0" i="0" u="none" strike="noStrike" cap="none" normalizeH="0" baseline="0" dirty="0">
                <a:ln>
                  <a:noFill/>
                </a:ln>
                <a:solidFill>
                  <a:srgbClr val="444444"/>
                </a:solidFill>
                <a:effectLst/>
                <a:latin typeface="+mn-lt"/>
              </a:rPr>
              <a:t> - A </a:t>
            </a:r>
            <a:r>
              <a:rPr kumimoji="0" lang="es-CO" altLang="es-CO" sz="1600" b="0" i="0" u="none" strike="noStrike" cap="none" normalizeH="0" baseline="0" dirty="0" err="1">
                <a:ln>
                  <a:noFill/>
                </a:ln>
                <a:solidFill>
                  <a:srgbClr val="444444"/>
                </a:solidFill>
                <a:effectLst/>
                <a:latin typeface="+mn-lt"/>
              </a:rPr>
              <a:t>specific</a:t>
            </a:r>
            <a:r>
              <a:rPr kumimoji="0" lang="es-CO" altLang="es-CO" sz="1600" b="0" i="0" u="none" strike="noStrike" cap="none" normalizeH="0" baseline="0" dirty="0">
                <a:ln>
                  <a:noFill/>
                </a:ln>
                <a:solidFill>
                  <a:srgbClr val="444444"/>
                </a:solidFill>
                <a:effectLst/>
                <a:latin typeface="+mn-lt"/>
              </a:rPr>
              <a:t> variable </a:t>
            </a:r>
            <a:r>
              <a:rPr kumimoji="0" lang="es-CO" altLang="es-CO" sz="1600" b="0" i="0" u="none" strike="noStrike" cap="none" normalizeH="0" baseline="0" dirty="0" err="1">
                <a:ln>
                  <a:noFill/>
                </a:ln>
                <a:solidFill>
                  <a:srgbClr val="444444"/>
                </a:solidFill>
                <a:effectLst/>
                <a:latin typeface="+mn-lt"/>
              </a:rPr>
              <a:t>you're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trying</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to</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predict</a:t>
            </a:r>
            <a:r>
              <a:rPr kumimoji="0" lang="es-CO" altLang="es-CO" sz="1600" b="0" i="0" u="none" strike="noStrike" cap="none" normalizeH="0" baseline="0" dirty="0">
                <a:ln>
                  <a:noFill/>
                </a:ln>
                <a:solidFill>
                  <a:srgbClr val="444444"/>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600" b="0" i="0" u="none" strike="noStrike" cap="none" normalizeH="0" baseline="0" dirty="0">
              <a:ln>
                <a:noFill/>
              </a:ln>
              <a:solidFill>
                <a:srgbClr val="444444"/>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600" b="1" i="0" u="none" strike="noStrike" cap="none" normalizeH="0" baseline="0" dirty="0" err="1">
                <a:ln>
                  <a:noFill/>
                </a:ln>
                <a:solidFill>
                  <a:srgbClr val="444444"/>
                </a:solidFill>
                <a:effectLst/>
                <a:latin typeface="+mn-lt"/>
              </a:rPr>
              <a:t>Observations</a:t>
            </a:r>
            <a:r>
              <a:rPr kumimoji="0" lang="es-CO" altLang="es-CO" sz="1600" b="0" i="0" u="none" strike="noStrike" cap="none" normalizeH="0" baseline="0" dirty="0">
                <a:ln>
                  <a:noFill/>
                </a:ln>
                <a:solidFill>
                  <a:srgbClr val="444444"/>
                </a:solidFill>
                <a:effectLst/>
                <a:latin typeface="+mn-lt"/>
              </a:rPr>
              <a:t> - Data </a:t>
            </a:r>
            <a:r>
              <a:rPr kumimoji="0" lang="es-CO" altLang="es-CO" sz="1600" b="0" i="0" u="none" strike="noStrike" cap="none" normalizeH="0" baseline="0" dirty="0" err="1">
                <a:ln>
                  <a:noFill/>
                </a:ln>
                <a:solidFill>
                  <a:srgbClr val="444444"/>
                </a:solidFill>
                <a:effectLst/>
                <a:latin typeface="+mn-lt"/>
              </a:rPr>
              <a:t>points</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rows</a:t>
            </a:r>
            <a:r>
              <a:rPr kumimoji="0" lang="es-CO" altLang="es-CO" sz="1600" b="0" i="0" u="none" strike="noStrike" cap="none" normalizeH="0" baseline="0" dirty="0">
                <a:ln>
                  <a:noFill/>
                </a:ln>
                <a:solidFill>
                  <a:srgbClr val="444444"/>
                </a:solidFill>
                <a:effectLst/>
                <a:latin typeface="+mn-lt"/>
              </a:rPr>
              <a:t>) in </a:t>
            </a:r>
            <a:r>
              <a:rPr kumimoji="0" lang="es-CO" altLang="es-CO" sz="1600" b="0" i="0" u="none" strike="noStrike" cap="none" normalizeH="0" baseline="0" dirty="0" err="1">
                <a:ln>
                  <a:noFill/>
                </a:ln>
                <a:solidFill>
                  <a:srgbClr val="444444"/>
                </a:solidFill>
                <a:effectLst/>
                <a:latin typeface="+mn-lt"/>
              </a:rPr>
              <a:t>the</a:t>
            </a:r>
            <a:r>
              <a:rPr kumimoji="0" lang="es-CO" altLang="es-CO" sz="1600" b="0" i="0" u="none" strike="noStrike" cap="none" normalizeH="0" baseline="0" dirty="0">
                <a:ln>
                  <a:noFill/>
                </a:ln>
                <a:solidFill>
                  <a:srgbClr val="444444"/>
                </a:solidFill>
                <a:effectLst/>
                <a:latin typeface="+mn-lt"/>
              </a:rPr>
              <a:t> </a:t>
            </a:r>
            <a:r>
              <a:rPr kumimoji="0" lang="es-CO" altLang="es-CO" sz="1600" b="0" i="0" u="none" strike="noStrike" cap="none" normalizeH="0" baseline="0" dirty="0" err="1">
                <a:ln>
                  <a:noFill/>
                </a:ln>
                <a:solidFill>
                  <a:srgbClr val="444444"/>
                </a:solidFill>
                <a:effectLst/>
                <a:latin typeface="+mn-lt"/>
              </a:rPr>
              <a:t>dataset</a:t>
            </a:r>
            <a:r>
              <a:rPr kumimoji="0" lang="es-CO" altLang="es-CO" sz="1600" b="0" i="0" u="none" strike="noStrike" cap="none" normalizeH="0" baseline="0" dirty="0">
                <a:ln>
                  <a:noFill/>
                </a:ln>
                <a:solidFill>
                  <a:srgbClr val="444444"/>
                </a:solidFill>
                <a:effectLst/>
                <a:latin typeface="+mn-lt"/>
              </a:rPr>
              <a:t>.</a:t>
            </a:r>
            <a:r>
              <a:rPr kumimoji="0" lang="es-CO" altLang="es-CO" sz="16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704611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imary School Example Terminology">
            <a:extLst>
              <a:ext uri="{FF2B5EF4-FFF2-40B4-BE49-F238E27FC236}">
                <a16:creationId xmlns:a16="http://schemas.microsoft.com/office/drawing/2014/main" id="{FE7EEFB6-D471-4051-9D67-2719CC66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8150"/>
            <a:ext cx="9144000"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963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15" t="2581" r="1149" b="2160"/>
          <a:stretch/>
        </p:blipFill>
        <p:spPr>
          <a:xfrm>
            <a:off x="550416" y="692457"/>
            <a:ext cx="7776838" cy="5814875"/>
          </a:xfrm>
          <a:prstGeom prst="rect">
            <a:avLst/>
          </a:prstGeom>
        </p:spPr>
      </p:pic>
      <p:sp>
        <p:nvSpPr>
          <p:cNvPr id="3"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 Datos  Variables</a:t>
            </a:r>
            <a:endParaRPr sz="2800" b="1" i="0" u="none" strike="noStrike" cap="none" dirty="0">
              <a:solidFill>
                <a:schemeClr val="dk1"/>
              </a:solidFill>
              <a:latin typeface="Calibri"/>
              <a:ea typeface="Calibri"/>
              <a:cs typeface="Calibri"/>
              <a:sym typeface="Calibri"/>
            </a:endParaRPr>
          </a:p>
        </p:txBody>
      </p:sp>
      <p:cxnSp>
        <p:nvCxnSpPr>
          <p:cNvPr id="4"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345070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29226" y="2513084"/>
            <a:ext cx="3662910" cy="2200464"/>
          </a:xfrm>
          <a:prstGeom prst="rect">
            <a:avLst/>
          </a:prstGeom>
        </p:spPr>
      </p:pic>
      <p:pic>
        <p:nvPicPr>
          <p:cNvPr id="3" name="Imagen 2"/>
          <p:cNvPicPr>
            <a:picLocks noChangeAspect="1"/>
          </p:cNvPicPr>
          <p:nvPr/>
        </p:nvPicPr>
        <p:blipFill>
          <a:blip r:embed="rId3"/>
          <a:stretch>
            <a:fillRect/>
          </a:stretch>
        </p:blipFill>
        <p:spPr>
          <a:xfrm>
            <a:off x="1144372" y="1634832"/>
            <a:ext cx="2436299" cy="356841"/>
          </a:xfrm>
          <a:prstGeom prst="rect">
            <a:avLst/>
          </a:prstGeom>
        </p:spPr>
      </p:pic>
      <p:pic>
        <p:nvPicPr>
          <p:cNvPr id="4" name="Imagen 3"/>
          <p:cNvPicPr>
            <a:picLocks noChangeAspect="1"/>
          </p:cNvPicPr>
          <p:nvPr/>
        </p:nvPicPr>
        <p:blipFill>
          <a:blip r:embed="rId4"/>
          <a:stretch>
            <a:fillRect/>
          </a:stretch>
        </p:blipFill>
        <p:spPr>
          <a:xfrm>
            <a:off x="3997263" y="2869394"/>
            <a:ext cx="5146737" cy="1167074"/>
          </a:xfrm>
          <a:prstGeom prst="rect">
            <a:avLst/>
          </a:prstGeom>
        </p:spPr>
      </p:pic>
      <p:sp>
        <p:nvSpPr>
          <p:cNvPr id="5"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NUMÉRICO</a:t>
            </a:r>
            <a:endParaRPr sz="2800" b="1" i="0" u="none" strike="noStrike" cap="none" dirty="0">
              <a:solidFill>
                <a:schemeClr val="dk1"/>
              </a:solidFill>
              <a:latin typeface="Calibri"/>
              <a:ea typeface="Calibri"/>
              <a:cs typeface="Calibri"/>
              <a:sym typeface="Calibri"/>
            </a:endParaRPr>
          </a:p>
        </p:txBody>
      </p:sp>
      <p:cxnSp>
        <p:nvCxnSpPr>
          <p:cNvPr id="6"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p:cNvPicPr preferRelativeResize="0"/>
          <p:nvPr/>
        </p:nvPicPr>
        <p:blipFill rotWithShape="1">
          <a:blip r:embed="rId5">
            <a:alphaModFix/>
          </a:blip>
          <a:srcRect b="17939"/>
          <a:stretch/>
        </p:blipFill>
        <p:spPr>
          <a:xfrm>
            <a:off x="7655847" y="90616"/>
            <a:ext cx="1488153" cy="593124"/>
          </a:xfrm>
          <a:prstGeom prst="rect">
            <a:avLst/>
          </a:prstGeom>
          <a:noFill/>
          <a:ln>
            <a:noFill/>
          </a:ln>
        </p:spPr>
      </p:pic>
      <p:sp>
        <p:nvSpPr>
          <p:cNvPr id="8" name="CuadroTexto 7"/>
          <p:cNvSpPr txBox="1"/>
          <p:nvPr/>
        </p:nvSpPr>
        <p:spPr>
          <a:xfrm>
            <a:off x="1144372" y="5477522"/>
            <a:ext cx="931665" cy="307777"/>
          </a:xfrm>
          <a:prstGeom prst="rect">
            <a:avLst/>
          </a:prstGeom>
          <a:noFill/>
        </p:spPr>
        <p:txBody>
          <a:bodyPr wrap="none" rtlCol="0">
            <a:spAutoFit/>
          </a:bodyPr>
          <a:lstStyle/>
          <a:p>
            <a:r>
              <a:rPr lang="es-CO" dirty="0"/>
              <a:t>Variables</a:t>
            </a:r>
          </a:p>
        </p:txBody>
      </p:sp>
      <p:sp>
        <p:nvSpPr>
          <p:cNvPr id="9" name="CuadroTexto 8"/>
          <p:cNvSpPr txBox="1"/>
          <p:nvPr/>
        </p:nvSpPr>
        <p:spPr>
          <a:xfrm>
            <a:off x="6507332" y="5477522"/>
            <a:ext cx="990977" cy="307777"/>
          </a:xfrm>
          <a:prstGeom prst="rect">
            <a:avLst/>
          </a:prstGeom>
          <a:noFill/>
        </p:spPr>
        <p:txBody>
          <a:bodyPr wrap="none" rtlCol="0">
            <a:spAutoFit/>
          </a:bodyPr>
          <a:lstStyle/>
          <a:p>
            <a:r>
              <a:rPr lang="es-CO" dirty="0"/>
              <a:t>Resultado</a:t>
            </a:r>
          </a:p>
        </p:txBody>
      </p:sp>
      <p:sp>
        <p:nvSpPr>
          <p:cNvPr id="10" name="Flecha izquierda, derecha y arriba 9"/>
          <p:cNvSpPr/>
          <p:nvPr/>
        </p:nvSpPr>
        <p:spPr>
          <a:xfrm rot="10800000">
            <a:off x="2454007" y="5484942"/>
            <a:ext cx="3675355" cy="600714"/>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3488419" y="6180191"/>
            <a:ext cx="1606530" cy="523220"/>
          </a:xfrm>
          <a:prstGeom prst="rect">
            <a:avLst/>
          </a:prstGeom>
          <a:noFill/>
        </p:spPr>
        <p:txBody>
          <a:bodyPr wrap="none" rtlCol="0">
            <a:spAutoFit/>
          </a:bodyPr>
          <a:lstStyle/>
          <a:p>
            <a:pPr algn="ctr"/>
            <a:r>
              <a:rPr lang="es-CO" dirty="0"/>
              <a:t>Entrenar</a:t>
            </a:r>
          </a:p>
          <a:p>
            <a:pPr algn="ctr"/>
            <a:r>
              <a:rPr lang="es-CO" i="1" dirty="0"/>
              <a:t>Machine </a:t>
            </a:r>
            <a:r>
              <a:rPr lang="es-CO" i="1" dirty="0" err="1"/>
              <a:t>Learning</a:t>
            </a:r>
            <a:endParaRPr lang="es-CO" i="1" dirty="0"/>
          </a:p>
        </p:txBody>
      </p:sp>
    </p:spTree>
    <p:extLst>
      <p:ext uri="{BB962C8B-B14F-4D97-AF65-F5344CB8AC3E}">
        <p14:creationId xmlns:p14="http://schemas.microsoft.com/office/powerpoint/2010/main" val="183203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60700" y="-18712"/>
            <a:ext cx="394145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VARIABLES (</a:t>
            </a:r>
            <a:r>
              <a:rPr lang="es-CO" sz="2800" b="1" i="0" u="none" strike="noStrike" cap="none" dirty="0" err="1">
                <a:solidFill>
                  <a:schemeClr val="dk1"/>
                </a:solidFill>
                <a:latin typeface="Calibri"/>
                <a:ea typeface="Calibri"/>
                <a:cs typeface="Calibri"/>
                <a:sym typeface="Calibri"/>
              </a:rPr>
              <a:t>FEATURES</a:t>
            </a:r>
            <a:r>
              <a:rPr lang="es-CO" sz="2800" b="1" i="0" u="none" strike="noStrike" cap="none" dirty="0">
                <a:solidFill>
                  <a:schemeClr val="dk1"/>
                </a:solidFill>
                <a:latin typeface="Calibri"/>
                <a:ea typeface="Calibri"/>
                <a:cs typeface="Calibri"/>
                <a:sym typeface="Calibri"/>
              </a:rPr>
              <a:t>)</a:t>
            </a:r>
            <a:endParaRPr sz="2800" b="1" i="0" u="none" strike="noStrike" cap="none" dirty="0">
              <a:solidFill>
                <a:schemeClr val="dk1"/>
              </a:solidFill>
              <a:latin typeface="Calibri"/>
              <a:ea typeface="Calibri"/>
              <a:cs typeface="Calibri"/>
              <a:sym typeface="Calibri"/>
            </a:endParaRPr>
          </a:p>
        </p:txBody>
      </p:sp>
      <p:cxnSp>
        <p:nvCxnSpPr>
          <p:cNvPr id="101"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02"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103" name="Shape 103"/>
          <p:cNvSpPr txBox="1"/>
          <p:nvPr/>
        </p:nvSpPr>
        <p:spPr>
          <a:xfrm>
            <a:off x="60700" y="839216"/>
            <a:ext cx="8558784"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0" i="0" u="none" strike="noStrike" cap="none">
                <a:solidFill>
                  <a:schemeClr val="dk1"/>
                </a:solidFill>
                <a:latin typeface="Calibri"/>
                <a:ea typeface="Calibri"/>
                <a:cs typeface="Calibri"/>
                <a:sym typeface="Calibri"/>
              </a:rPr>
              <a:t>Propiedad, atributo, característica, aspecto o dimensión de un objeto, hecho o fenómeno que puede variar y cuya variación es medible.</a:t>
            </a:r>
            <a:endParaRPr sz="1800">
              <a:solidFill>
                <a:schemeClr val="dk1"/>
              </a:solidFill>
              <a:latin typeface="Calibri"/>
              <a:ea typeface="Calibri"/>
              <a:cs typeface="Calibri"/>
              <a:sym typeface="Calibri"/>
            </a:endParaRPr>
          </a:p>
        </p:txBody>
      </p:sp>
      <p:sp>
        <p:nvSpPr>
          <p:cNvPr id="104" name="Shape 104"/>
          <p:cNvSpPr txBox="1"/>
          <p:nvPr/>
        </p:nvSpPr>
        <p:spPr>
          <a:xfrm>
            <a:off x="60700" y="2450592"/>
            <a:ext cx="9143998"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Ser observable</a:t>
            </a:r>
            <a:r>
              <a:rPr lang="es-CO" sz="1800">
                <a:solidFill>
                  <a:schemeClr val="dk1"/>
                </a:solidFill>
                <a:latin typeface="Calibri"/>
                <a:ea typeface="Calibri"/>
                <a:cs typeface="Calibri"/>
                <a:sym typeface="Calibri"/>
              </a:rPr>
              <a:t>		Su información debe ser concreta y evidente en la realidad.</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Ser cambiante	</a:t>
            </a:r>
            <a:r>
              <a:rPr lang="es-CO" sz="1800">
                <a:solidFill>
                  <a:schemeClr val="dk1"/>
                </a:solidFill>
                <a:latin typeface="Calibri"/>
                <a:ea typeface="Calibri"/>
                <a:cs typeface="Calibri"/>
                <a:sym typeface="Calibri"/>
              </a:rPr>
              <a:t>	Puede adquirir diferentes categorías y valores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Ser medible</a:t>
            </a:r>
            <a:r>
              <a:rPr lang="es-CO" sz="1800">
                <a:solidFill>
                  <a:schemeClr val="dk1"/>
                </a:solidFill>
                <a:latin typeface="Calibri"/>
                <a:ea typeface="Calibri"/>
                <a:cs typeface="Calibri"/>
                <a:sym typeface="Calibri"/>
              </a:rPr>
              <a:t>		puede ser cuantificable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CO" sz="1800" b="1">
                <a:solidFill>
                  <a:schemeClr val="dk1"/>
                </a:solidFill>
                <a:latin typeface="Calibri"/>
                <a:ea typeface="Calibri"/>
                <a:cs typeface="Calibri"/>
                <a:sym typeface="Calibri"/>
              </a:rPr>
              <a:t>Tener referencia conceptual</a:t>
            </a:r>
            <a:r>
              <a:rPr lang="es-CO" sz="1800">
                <a:solidFill>
                  <a:schemeClr val="dk1"/>
                </a:solidFill>
                <a:latin typeface="Calibri"/>
                <a:ea typeface="Calibri"/>
                <a:cs typeface="Calibri"/>
                <a:sym typeface="Calibri"/>
              </a:rPr>
              <a:t>	Deben emanar de un previo conocimiento teórico de la realidad </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6256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PQ94BXT5tQbigm0UN4-WLg.png">
            <a:extLst>
              <a:ext uri="{FF2B5EF4-FFF2-40B4-BE49-F238E27FC236}">
                <a16:creationId xmlns:a16="http://schemas.microsoft.com/office/drawing/2014/main" id="{D666A4CE-D498-4C8E-89B9-C8427A021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609" y="1676623"/>
            <a:ext cx="5922607" cy="3896823"/>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3">
            <a:extLst>
              <a:ext uri="{FF2B5EF4-FFF2-40B4-BE49-F238E27FC236}">
                <a16:creationId xmlns:a16="http://schemas.microsoft.com/office/drawing/2014/main" id="{C44695B1-3E63-43F5-8640-300A16F7CBB0}"/>
              </a:ext>
            </a:extLst>
          </p:cNvPr>
          <p:cNvSpPr txBox="1"/>
          <p:nvPr/>
        </p:nvSpPr>
        <p:spPr>
          <a:xfrm>
            <a:off x="60700" y="-18712"/>
            <a:ext cx="307789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TIPO DE VARIABLES</a:t>
            </a:r>
            <a:endParaRPr sz="2800" b="1">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908A5D02-EE7D-4457-B9C2-34E5D26012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8BB1D39-DC9E-4476-B29E-DB82DA58173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6" name="Rectangle 5">
            <a:extLst>
              <a:ext uri="{FF2B5EF4-FFF2-40B4-BE49-F238E27FC236}">
                <a16:creationId xmlns:a16="http://schemas.microsoft.com/office/drawing/2014/main" id="{EB1ED702-B11A-46D7-910E-3C7C334BAC79}"/>
              </a:ext>
            </a:extLst>
          </p:cNvPr>
          <p:cNvSpPr/>
          <p:nvPr/>
        </p:nvSpPr>
        <p:spPr>
          <a:xfrm>
            <a:off x="212034" y="687288"/>
            <a:ext cx="8772939" cy="646331"/>
          </a:xfrm>
          <a:prstGeom prst="rect">
            <a:avLst/>
          </a:prstGeom>
        </p:spPr>
        <p:txBody>
          <a:bodyPr wrap="square">
            <a:spAutoFit/>
          </a:bodyPr>
          <a:lstStyle/>
          <a:p>
            <a:pPr lvl="0" algn="just"/>
            <a:r>
              <a:rPr lang="es-ES" sz="1800" b="1" dirty="0">
                <a:solidFill>
                  <a:schemeClr val="dk1"/>
                </a:solidFill>
                <a:latin typeface="Calibri"/>
                <a:ea typeface="Calibri"/>
                <a:cs typeface="Calibri"/>
                <a:sym typeface="Calibri"/>
              </a:rPr>
              <a:t>Variables categóricas</a:t>
            </a:r>
            <a:r>
              <a:rPr lang="es-ES" sz="1800" dirty="0">
                <a:solidFill>
                  <a:schemeClr val="dk1"/>
                </a:solidFill>
                <a:latin typeface="Calibri"/>
                <a:ea typeface="Calibri"/>
                <a:cs typeface="Calibri"/>
                <a:sym typeface="Calibri"/>
              </a:rPr>
              <a:t>: Expresan una cualidad, característica o atributo que solo se pueden clasificar o categorizar mediante el conteo. Se establecen en rango o categorías.</a:t>
            </a:r>
            <a:endParaRPr lang="es-ES" sz="1800" dirty="0"/>
          </a:p>
        </p:txBody>
      </p:sp>
      <p:sp>
        <p:nvSpPr>
          <p:cNvPr id="7" name="Rectangle 1">
            <a:extLst>
              <a:ext uri="{FF2B5EF4-FFF2-40B4-BE49-F238E27FC236}">
                <a16:creationId xmlns:a16="http://schemas.microsoft.com/office/drawing/2014/main" id="{22591E0D-1F2D-4CDF-A329-A21EF451181C}"/>
              </a:ext>
            </a:extLst>
          </p:cNvPr>
          <p:cNvSpPr>
            <a:spLocks noChangeArrowheads="1"/>
          </p:cNvSpPr>
          <p:nvPr/>
        </p:nvSpPr>
        <p:spPr bwMode="auto">
          <a:xfrm>
            <a:off x="291548" y="5573446"/>
            <a:ext cx="8262730" cy="1194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17457" rIns="9144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Variable </a:t>
            </a:r>
            <a:r>
              <a:rPr kumimoji="0" lang="en-US" altLang="en-US" sz="1800" b="1"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categórica</a:t>
            </a:r>
            <a:endPar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Las variables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categóricas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contienen</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un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número</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finito</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de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categorías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o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grupos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r>
              <a:rPr kumimoji="0" lang="en-US" altLang="en-US" sz="1800" b="0"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distintos</a:t>
            </a:r>
            <a:r>
              <a:rPr kumimoji="0" lang="en-US" altLang="en-US" sz="1800" b="0"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7012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3237" y="279151"/>
            <a:ext cx="3794432"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Kinds of </a:t>
            </a:r>
            <a:endParaRPr lang="en-US" dirty="0"/>
          </a:p>
        </p:txBody>
      </p:sp>
      <p:sp>
        <p:nvSpPr>
          <p:cNvPr id="3" name="Rounded Rectangle 3"/>
          <p:cNvSpPr/>
          <p:nvPr/>
        </p:nvSpPr>
        <p:spPr>
          <a:xfrm>
            <a:off x="679346" y="2040421"/>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Quantitative Data</a:t>
            </a:r>
          </a:p>
        </p:txBody>
      </p:sp>
      <p:sp>
        <p:nvSpPr>
          <p:cNvPr id="4" name="Rounded Rectangle 4"/>
          <p:cNvSpPr/>
          <p:nvPr/>
        </p:nvSpPr>
        <p:spPr>
          <a:xfrm>
            <a:off x="5277699" y="1814391"/>
            <a:ext cx="2531165"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Categorical Data</a:t>
            </a:r>
          </a:p>
        </p:txBody>
      </p:sp>
      <p:sp>
        <p:nvSpPr>
          <p:cNvPr id="5" name="Rounded Rectangle 5"/>
          <p:cNvSpPr/>
          <p:nvPr/>
        </p:nvSpPr>
        <p:spPr>
          <a:xfrm>
            <a:off x="3786830" y="3218664"/>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Ordinal</a:t>
            </a:r>
          </a:p>
        </p:txBody>
      </p:sp>
      <p:sp>
        <p:nvSpPr>
          <p:cNvPr id="6" name="Rounded Rectangle 6"/>
          <p:cNvSpPr/>
          <p:nvPr/>
        </p:nvSpPr>
        <p:spPr>
          <a:xfrm>
            <a:off x="7544588" y="3217909"/>
            <a:ext cx="149086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Nominal</a:t>
            </a:r>
          </a:p>
        </p:txBody>
      </p:sp>
      <p:sp>
        <p:nvSpPr>
          <p:cNvPr id="7" name="Rounded Rectangle 9"/>
          <p:cNvSpPr/>
          <p:nvPr/>
        </p:nvSpPr>
        <p:spPr>
          <a:xfrm>
            <a:off x="2660394" y="480267"/>
            <a:ext cx="1924859" cy="887896"/>
          </a:xfrm>
          <a:prstGeom prst="round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4400" dirty="0"/>
              <a:t>Data</a:t>
            </a:r>
          </a:p>
        </p:txBody>
      </p:sp>
      <p:sp>
        <p:nvSpPr>
          <p:cNvPr id="8" name="TextBox 10"/>
          <p:cNvSpPr txBox="1"/>
          <p:nvPr/>
        </p:nvSpPr>
        <p:spPr>
          <a:xfrm>
            <a:off x="272258" y="4006207"/>
            <a:ext cx="2068195" cy="1938992"/>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Price</a:t>
            </a:r>
          </a:p>
          <a:p>
            <a:pPr marL="285750" indent="-285750">
              <a:buFont typeface="Arial" charset="0"/>
              <a:buChar char="•"/>
            </a:pPr>
            <a:r>
              <a:rPr lang="en-US" sz="2000" dirty="0"/>
              <a:t>Quantity</a:t>
            </a:r>
          </a:p>
          <a:p>
            <a:pPr marL="285750" indent="-285750">
              <a:buFont typeface="Arial" charset="0"/>
              <a:buChar char="•"/>
            </a:pPr>
            <a:r>
              <a:rPr lang="en-US" sz="2000" dirty="0"/>
              <a:t>Temperature</a:t>
            </a:r>
          </a:p>
          <a:p>
            <a:pPr marL="285750" indent="-285750">
              <a:buFont typeface="Arial" charset="0"/>
              <a:buChar char="•"/>
            </a:pPr>
            <a:r>
              <a:rPr lang="en-US" sz="2000" dirty="0"/>
              <a:t>Date</a:t>
            </a:r>
          </a:p>
          <a:p>
            <a:pPr marL="285750" indent="-285750">
              <a:buFont typeface="Arial" charset="0"/>
              <a:buChar char="•"/>
            </a:pPr>
            <a:r>
              <a:rPr lang="mr-IN" sz="2000" dirty="0"/>
              <a:t>…</a:t>
            </a:r>
            <a:endParaRPr lang="en-US" sz="2000" dirty="0"/>
          </a:p>
        </p:txBody>
      </p:sp>
      <p:sp>
        <p:nvSpPr>
          <p:cNvPr id="9" name="TextBox 12"/>
          <p:cNvSpPr txBox="1"/>
          <p:nvPr/>
        </p:nvSpPr>
        <p:spPr>
          <a:xfrm>
            <a:off x="0" y="3095072"/>
            <a:ext cx="3889859" cy="707886"/>
          </a:xfrm>
          <a:prstGeom prst="rect">
            <a:avLst/>
          </a:prstGeom>
        </p:spPr>
        <p:txBody>
          <a:bodyPr wrap="square" rtlCol="0">
            <a:spAutoFit/>
          </a:bodyPr>
          <a:lstStyle/>
          <a:p>
            <a:pPr algn="ctr"/>
            <a:r>
              <a:rPr lang="en-US" sz="2000" dirty="0"/>
              <a:t>Numbers with meaning ratios or intervals.</a:t>
            </a:r>
          </a:p>
        </p:txBody>
      </p:sp>
      <p:sp>
        <p:nvSpPr>
          <p:cNvPr id="10" name="TextBox 13"/>
          <p:cNvSpPr txBox="1"/>
          <p:nvPr/>
        </p:nvSpPr>
        <p:spPr>
          <a:xfrm>
            <a:off x="3069197" y="5319963"/>
            <a:ext cx="2811988" cy="1323439"/>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Preferences</a:t>
            </a:r>
          </a:p>
          <a:p>
            <a:pPr marL="285750" indent="-285750">
              <a:buFont typeface="Arial" charset="0"/>
              <a:buChar char="•"/>
            </a:pPr>
            <a:r>
              <a:rPr lang="en-US" sz="2000" dirty="0"/>
              <a:t>Level of education</a:t>
            </a:r>
          </a:p>
          <a:p>
            <a:pPr marL="285750" indent="-285750">
              <a:buFont typeface="Arial" charset="0"/>
              <a:buChar char="•"/>
            </a:pPr>
            <a:r>
              <a:rPr lang="mr-IN" sz="2000" dirty="0"/>
              <a:t>…</a:t>
            </a:r>
            <a:endParaRPr lang="en-US" sz="2000" dirty="0"/>
          </a:p>
        </p:txBody>
      </p:sp>
      <p:sp>
        <p:nvSpPr>
          <p:cNvPr id="11" name="TextBox 14"/>
          <p:cNvSpPr txBox="1"/>
          <p:nvPr/>
        </p:nvSpPr>
        <p:spPr>
          <a:xfrm>
            <a:off x="6697633" y="5319774"/>
            <a:ext cx="2638864" cy="1631216"/>
          </a:xfrm>
          <a:prstGeom prst="rect">
            <a:avLst/>
          </a:prstGeom>
        </p:spPr>
        <p:txBody>
          <a:bodyPr wrap="none" rtlCol="0">
            <a:spAutoFit/>
          </a:bodyPr>
          <a:lstStyle/>
          <a:p>
            <a:r>
              <a:rPr lang="en-US" sz="2000" b="1" dirty="0"/>
              <a:t>Examples:</a:t>
            </a:r>
          </a:p>
          <a:p>
            <a:pPr marL="285750" indent="-285750">
              <a:buFont typeface="Arial" charset="0"/>
              <a:buChar char="•"/>
            </a:pPr>
            <a:r>
              <a:rPr lang="en-US" sz="2000" dirty="0"/>
              <a:t>Political Affiliation</a:t>
            </a:r>
          </a:p>
          <a:p>
            <a:pPr marL="285750" indent="-285750">
              <a:buFont typeface="Arial" charset="0"/>
              <a:buChar char="•"/>
            </a:pPr>
            <a:r>
              <a:rPr lang="en-US" sz="2000" dirty="0" err="1"/>
              <a:t>CalD</a:t>
            </a:r>
            <a:r>
              <a:rPr lang="en-US" sz="2000" dirty="0"/>
              <a:t> number</a:t>
            </a:r>
          </a:p>
          <a:p>
            <a:pPr marL="285750" indent="-285750">
              <a:buFont typeface="Arial" charset="0"/>
              <a:buChar char="•"/>
            </a:pPr>
            <a:r>
              <a:rPr lang="mr-IN" sz="2000" dirty="0"/>
              <a:t>…</a:t>
            </a:r>
            <a:endParaRPr lang="en-US" sz="2000" dirty="0"/>
          </a:p>
          <a:p>
            <a:pPr marL="285750" indent="-285750">
              <a:buFont typeface="Arial" charset="0"/>
              <a:buChar char="•"/>
            </a:pPr>
            <a:endParaRPr lang="en-US" sz="2000" dirty="0"/>
          </a:p>
        </p:txBody>
      </p:sp>
      <p:sp>
        <p:nvSpPr>
          <p:cNvPr id="12" name="TextBox 15"/>
          <p:cNvSpPr txBox="1"/>
          <p:nvPr/>
        </p:nvSpPr>
        <p:spPr>
          <a:xfrm>
            <a:off x="2587334" y="4195340"/>
            <a:ext cx="3889859" cy="1015663"/>
          </a:xfrm>
          <a:prstGeom prst="rect">
            <a:avLst/>
          </a:prstGeom>
        </p:spPr>
        <p:txBody>
          <a:bodyPr wrap="square" rtlCol="0">
            <a:spAutoFit/>
          </a:bodyPr>
          <a:lstStyle/>
          <a:p>
            <a:pPr algn="ctr"/>
            <a:r>
              <a:rPr lang="en-US" sz="2000" dirty="0"/>
              <a:t>Categories with orders but no consistent meaning if magnitudes or intervals</a:t>
            </a:r>
          </a:p>
        </p:txBody>
      </p:sp>
      <p:sp>
        <p:nvSpPr>
          <p:cNvPr id="13" name="TextBox 16"/>
          <p:cNvSpPr txBox="1"/>
          <p:nvPr/>
        </p:nvSpPr>
        <p:spPr>
          <a:xfrm>
            <a:off x="5966108" y="4267484"/>
            <a:ext cx="3889859" cy="707886"/>
          </a:xfrm>
          <a:prstGeom prst="rect">
            <a:avLst/>
          </a:prstGeom>
        </p:spPr>
        <p:txBody>
          <a:bodyPr wrap="square" rtlCol="0">
            <a:spAutoFit/>
          </a:bodyPr>
          <a:lstStyle/>
          <a:p>
            <a:pPr algn="ctr"/>
            <a:r>
              <a:rPr lang="en-US" sz="2000" dirty="0"/>
              <a:t>Categories with no </a:t>
            </a:r>
          </a:p>
          <a:p>
            <a:pPr algn="ctr"/>
            <a:r>
              <a:rPr lang="en-US" sz="2000" dirty="0"/>
              <a:t>specific ordering.</a:t>
            </a:r>
          </a:p>
        </p:txBody>
      </p:sp>
      <p:cxnSp>
        <p:nvCxnSpPr>
          <p:cNvPr id="14" name="Straight Arrow Connector 18"/>
          <p:cNvCxnSpPr>
            <a:stCxn id="7" idx="2"/>
            <a:endCxn id="3" idx="0"/>
          </p:cNvCxnSpPr>
          <p:nvPr/>
        </p:nvCxnSpPr>
        <p:spPr>
          <a:xfrm flipH="1">
            <a:off x="1944929" y="1368163"/>
            <a:ext cx="1677895" cy="672258"/>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5" name="Straight Arrow Connector 19"/>
          <p:cNvCxnSpPr>
            <a:stCxn id="7" idx="2"/>
            <a:endCxn id="4" idx="1"/>
          </p:cNvCxnSpPr>
          <p:nvPr/>
        </p:nvCxnSpPr>
        <p:spPr>
          <a:xfrm>
            <a:off x="3622824" y="1368163"/>
            <a:ext cx="1654875" cy="890176"/>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6" name="Straight Arrow Connector 22"/>
          <p:cNvCxnSpPr>
            <a:stCxn id="4" idx="2"/>
            <a:endCxn id="5" idx="0"/>
          </p:cNvCxnSpPr>
          <p:nvPr/>
        </p:nvCxnSpPr>
        <p:spPr>
          <a:xfrm flipH="1">
            <a:off x="4532265" y="2702287"/>
            <a:ext cx="2011017" cy="516377"/>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cxnSp>
        <p:nvCxnSpPr>
          <p:cNvPr id="17" name="Straight Arrow Connector 27"/>
          <p:cNvCxnSpPr>
            <a:stCxn id="4" idx="2"/>
            <a:endCxn id="6" idx="0"/>
          </p:cNvCxnSpPr>
          <p:nvPr/>
        </p:nvCxnSpPr>
        <p:spPr>
          <a:xfrm>
            <a:off x="6543282" y="2702287"/>
            <a:ext cx="1746741" cy="515622"/>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8" name="TextBox 39"/>
          <p:cNvSpPr txBox="1"/>
          <p:nvPr/>
        </p:nvSpPr>
        <p:spPr>
          <a:xfrm>
            <a:off x="4585253" y="18602"/>
            <a:ext cx="4558747" cy="923330"/>
          </a:xfrm>
          <a:prstGeom prst="rect">
            <a:avLst/>
          </a:prstGeom>
        </p:spPr>
        <p:txBody>
          <a:bodyPr wrap="square" rtlCol="0">
            <a:spAutoFit/>
          </a:bodyPr>
          <a:lstStyle/>
          <a:p>
            <a:pPr algn="r"/>
            <a:r>
              <a:rPr lang="en-US" i="1" dirty="0"/>
              <a:t>Note that data categorical data can also be numbers and quantitative data may be stored as strings.</a:t>
            </a:r>
          </a:p>
        </p:txBody>
      </p:sp>
    </p:spTree>
    <p:extLst>
      <p:ext uri="{BB962C8B-B14F-4D97-AF65-F5344CB8AC3E}">
        <p14:creationId xmlns:p14="http://schemas.microsoft.com/office/powerpoint/2010/main" val="4183912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780/0*hwvtVo7L9Z8g4xF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12" y="2025589"/>
            <a:ext cx="7429500" cy="3495675"/>
          </a:xfrm>
          <a:prstGeom prst="rect">
            <a:avLst/>
          </a:prstGeom>
          <a:noFill/>
          <a:extLst>
            <a:ext uri="{909E8E84-426E-40DD-AFC4-6F175D3DCCD1}">
              <a14:hiddenFill xmlns:a14="http://schemas.microsoft.com/office/drawing/2010/main">
                <a:solidFill>
                  <a:srgbClr val="FFFFFF"/>
                </a:solidFill>
              </a14:hiddenFill>
            </a:ext>
          </a:extLst>
        </p:spPr>
      </p:pic>
      <p:sp>
        <p:nvSpPr>
          <p:cNvPr id="3" name="Shape 133">
            <a:extLst>
              <a:ext uri="{FF2B5EF4-FFF2-40B4-BE49-F238E27FC236}">
                <a16:creationId xmlns:a16="http://schemas.microsoft.com/office/drawing/2014/main" id="{C44695B1-3E63-43F5-8640-300A16F7CBB0}"/>
              </a:ext>
            </a:extLst>
          </p:cNvPr>
          <p:cNvSpPr txBox="1"/>
          <p:nvPr/>
        </p:nvSpPr>
        <p:spPr>
          <a:xfrm>
            <a:off x="60700" y="-18712"/>
            <a:ext cx="307789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TIPO DE VARIABLES</a:t>
            </a:r>
            <a:endParaRPr sz="2800" b="1">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908A5D02-EE7D-4457-B9C2-34E5D26012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8BB1D39-DC9E-4476-B29E-DB82DA58173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03602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5707B7-4DFF-4A06-9A89-869CE979D734}"/>
              </a:ext>
            </a:extLst>
          </p:cNvPr>
          <p:cNvPicPr>
            <a:picLocks noChangeAspect="1"/>
          </p:cNvPicPr>
          <p:nvPr/>
        </p:nvPicPr>
        <p:blipFill rotWithShape="1">
          <a:blip r:embed="rId2"/>
          <a:srcRect l="2053" t="22319" r="60084" b="19903"/>
          <a:stretch/>
        </p:blipFill>
        <p:spPr>
          <a:xfrm>
            <a:off x="2845964" y="1263192"/>
            <a:ext cx="3584104" cy="3418307"/>
          </a:xfrm>
          <a:prstGeom prst="rect">
            <a:avLst/>
          </a:prstGeom>
        </p:spPr>
      </p:pic>
      <p:pic>
        <p:nvPicPr>
          <p:cNvPr id="4" name="Picture 3">
            <a:extLst>
              <a:ext uri="{FF2B5EF4-FFF2-40B4-BE49-F238E27FC236}">
                <a16:creationId xmlns:a16="http://schemas.microsoft.com/office/drawing/2014/main" id="{D504C667-ED0E-427F-986B-A0715C1182B2}"/>
              </a:ext>
            </a:extLst>
          </p:cNvPr>
          <p:cNvPicPr>
            <a:picLocks noChangeAspect="1"/>
          </p:cNvPicPr>
          <p:nvPr/>
        </p:nvPicPr>
        <p:blipFill rotWithShape="1">
          <a:blip r:embed="rId3"/>
          <a:srcRect l="41254" t="31575" r="2597" b="23866"/>
          <a:stretch/>
        </p:blipFill>
        <p:spPr>
          <a:xfrm>
            <a:off x="1706217" y="4041156"/>
            <a:ext cx="5230703" cy="2594383"/>
          </a:xfrm>
          <a:prstGeom prst="rect">
            <a:avLst/>
          </a:prstGeom>
        </p:spPr>
      </p:pic>
      <p:sp>
        <p:nvSpPr>
          <p:cNvPr id="5" name="Rectangle 4">
            <a:extLst>
              <a:ext uri="{FF2B5EF4-FFF2-40B4-BE49-F238E27FC236}">
                <a16:creationId xmlns:a16="http://schemas.microsoft.com/office/drawing/2014/main" id="{E7C855D2-989D-41AB-B2FE-BF56B1D499BA}"/>
              </a:ext>
            </a:extLst>
          </p:cNvPr>
          <p:cNvSpPr/>
          <p:nvPr/>
        </p:nvSpPr>
        <p:spPr>
          <a:xfrm>
            <a:off x="3160643" y="836688"/>
            <a:ext cx="4572000" cy="738664"/>
          </a:xfrm>
          <a:prstGeom prst="rect">
            <a:avLst/>
          </a:prstGeom>
        </p:spPr>
        <p:txBody>
          <a:bodyPr>
            <a:spAutoFit/>
          </a:bodyPr>
          <a:lstStyle/>
          <a:p>
            <a:pPr lvl="0" algn="just"/>
            <a:r>
              <a:rPr lang="es-ES" b="1" dirty="0">
                <a:solidFill>
                  <a:schemeClr val="dk1"/>
                </a:solidFill>
                <a:latin typeface="Calibri"/>
                <a:ea typeface="Calibri"/>
                <a:cs typeface="Calibri"/>
                <a:sym typeface="Calibri"/>
              </a:rPr>
              <a:t>Variables Ordinales:</a:t>
            </a:r>
            <a:endParaRPr lang="es-ES" dirty="0"/>
          </a:p>
          <a:p>
            <a:pPr lvl="0" algn="just"/>
            <a:r>
              <a:rPr lang="es-ES" dirty="0">
                <a:solidFill>
                  <a:schemeClr val="dk1"/>
                </a:solidFill>
                <a:latin typeface="Calibri"/>
                <a:ea typeface="Calibri"/>
                <a:cs typeface="Calibri"/>
                <a:sym typeface="Calibri"/>
              </a:rPr>
              <a:t>Permiten clasificaciones de mayor a menor.</a:t>
            </a:r>
            <a:endParaRPr lang="es-ES" dirty="0"/>
          </a:p>
          <a:p>
            <a:pPr lvl="0" algn="just"/>
            <a:r>
              <a:rPr lang="es-ES" dirty="0">
                <a:solidFill>
                  <a:schemeClr val="dk1"/>
                </a:solidFill>
                <a:latin typeface="Calibri"/>
                <a:ea typeface="Calibri"/>
                <a:cs typeface="Calibri"/>
                <a:sym typeface="Calibri"/>
              </a:rPr>
              <a:t>Ej. Pendiente</a:t>
            </a:r>
          </a:p>
        </p:txBody>
      </p:sp>
      <p:sp>
        <p:nvSpPr>
          <p:cNvPr id="6" name="Rectangle 5">
            <a:extLst>
              <a:ext uri="{FF2B5EF4-FFF2-40B4-BE49-F238E27FC236}">
                <a16:creationId xmlns:a16="http://schemas.microsoft.com/office/drawing/2014/main" id="{24D779BE-7DAD-4F94-96C2-0CE19176556C}"/>
              </a:ext>
            </a:extLst>
          </p:cNvPr>
          <p:cNvSpPr/>
          <p:nvPr/>
        </p:nvSpPr>
        <p:spPr>
          <a:xfrm>
            <a:off x="251791" y="3302493"/>
            <a:ext cx="2908852" cy="738664"/>
          </a:xfrm>
          <a:prstGeom prst="rect">
            <a:avLst/>
          </a:prstGeom>
        </p:spPr>
        <p:txBody>
          <a:bodyPr wrap="square">
            <a:spAutoFit/>
          </a:bodyPr>
          <a:lstStyle/>
          <a:p>
            <a:pPr lvl="0" algn="just"/>
            <a:r>
              <a:rPr lang="es-ES" b="1" dirty="0">
                <a:solidFill>
                  <a:schemeClr val="dk1"/>
                </a:solidFill>
                <a:latin typeface="Calibri"/>
                <a:ea typeface="Calibri"/>
                <a:cs typeface="Calibri"/>
                <a:sym typeface="Calibri"/>
              </a:rPr>
              <a:t>Variables nominales:</a:t>
            </a:r>
            <a:endParaRPr lang="es-ES" dirty="0"/>
          </a:p>
          <a:p>
            <a:pPr lvl="0" algn="just"/>
            <a:r>
              <a:rPr lang="es-ES" dirty="0">
                <a:solidFill>
                  <a:schemeClr val="dk1"/>
                </a:solidFill>
                <a:latin typeface="Calibri"/>
                <a:ea typeface="Calibri"/>
                <a:cs typeface="Calibri"/>
                <a:sym typeface="Calibri"/>
              </a:rPr>
              <a:t>Solo indican diferencia de categoría.</a:t>
            </a:r>
            <a:endParaRPr lang="es-ES" dirty="0"/>
          </a:p>
          <a:p>
            <a:pPr lvl="0" algn="just"/>
            <a:r>
              <a:rPr lang="es-ES" dirty="0">
                <a:solidFill>
                  <a:schemeClr val="dk1"/>
                </a:solidFill>
                <a:latin typeface="Calibri"/>
                <a:ea typeface="Calibri"/>
                <a:cs typeface="Calibri"/>
                <a:sym typeface="Calibri"/>
              </a:rPr>
              <a:t>Ej. Uso del suelo</a:t>
            </a:r>
            <a:endParaRPr lang="en-US" dirty="0"/>
          </a:p>
        </p:txBody>
      </p:sp>
      <p:sp>
        <p:nvSpPr>
          <p:cNvPr id="7" name="Rectangle 6">
            <a:extLst>
              <a:ext uri="{FF2B5EF4-FFF2-40B4-BE49-F238E27FC236}">
                <a16:creationId xmlns:a16="http://schemas.microsoft.com/office/drawing/2014/main" id="{9D8926CA-D8CA-4D5A-B859-2823C1A49F42}"/>
              </a:ext>
            </a:extLst>
          </p:cNvPr>
          <p:cNvSpPr/>
          <p:nvPr/>
        </p:nvSpPr>
        <p:spPr>
          <a:xfrm>
            <a:off x="6208646" y="3250145"/>
            <a:ext cx="2809458" cy="738664"/>
          </a:xfrm>
          <a:prstGeom prst="rect">
            <a:avLst/>
          </a:prstGeom>
        </p:spPr>
        <p:txBody>
          <a:bodyPr wrap="square">
            <a:spAutoFit/>
          </a:bodyPr>
          <a:lstStyle/>
          <a:p>
            <a:pPr lvl="0" algn="just"/>
            <a:r>
              <a:rPr lang="es-ES" b="1" dirty="0">
                <a:solidFill>
                  <a:schemeClr val="dk1"/>
                </a:solidFill>
                <a:latin typeface="Calibri"/>
                <a:ea typeface="Calibri"/>
                <a:cs typeface="Calibri"/>
                <a:sym typeface="Calibri"/>
              </a:rPr>
              <a:t>Variables Dicotómicas:</a:t>
            </a:r>
            <a:endParaRPr lang="es-ES" dirty="0"/>
          </a:p>
          <a:p>
            <a:pPr lvl="0" algn="just"/>
            <a:r>
              <a:rPr lang="es-ES" dirty="0">
                <a:solidFill>
                  <a:schemeClr val="dk1"/>
                </a:solidFill>
                <a:latin typeface="Calibri"/>
                <a:ea typeface="Calibri"/>
                <a:cs typeface="Calibri"/>
                <a:sym typeface="Calibri"/>
              </a:rPr>
              <a:t>Pueden tomar solo dos variables.</a:t>
            </a:r>
            <a:endParaRPr lang="es-ES" dirty="0"/>
          </a:p>
          <a:p>
            <a:pPr lvl="0" algn="just"/>
            <a:r>
              <a:rPr lang="es-ES" dirty="0">
                <a:solidFill>
                  <a:schemeClr val="dk1"/>
                </a:solidFill>
                <a:latin typeface="Calibri"/>
                <a:ea typeface="Calibri"/>
                <a:cs typeface="Calibri"/>
                <a:sym typeface="Calibri"/>
              </a:rPr>
              <a:t>Ej. Inv. de deslizamientos</a:t>
            </a:r>
          </a:p>
        </p:txBody>
      </p:sp>
      <p:sp>
        <p:nvSpPr>
          <p:cNvPr id="10" name="Shape 133">
            <a:extLst>
              <a:ext uri="{FF2B5EF4-FFF2-40B4-BE49-F238E27FC236}">
                <a16:creationId xmlns:a16="http://schemas.microsoft.com/office/drawing/2014/main" id="{C8DC04BB-A140-4491-99B9-143A6D68959A}"/>
              </a:ext>
            </a:extLst>
          </p:cNvPr>
          <p:cNvSpPr txBox="1"/>
          <p:nvPr/>
        </p:nvSpPr>
        <p:spPr>
          <a:xfrm>
            <a:off x="60699" y="-18712"/>
            <a:ext cx="650096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VARIABLES CUALITATIVAS (CATEGÓRICAS)</a:t>
            </a:r>
            <a:endParaRPr sz="2800" b="1" dirty="0">
              <a:solidFill>
                <a:schemeClr val="dk1"/>
              </a:solidFill>
              <a:latin typeface="Calibri"/>
              <a:ea typeface="Calibri"/>
              <a:cs typeface="Calibri"/>
              <a:sym typeface="Calibri"/>
            </a:endParaRPr>
          </a:p>
        </p:txBody>
      </p:sp>
      <p:cxnSp>
        <p:nvCxnSpPr>
          <p:cNvPr id="11" name="Shape 134">
            <a:extLst>
              <a:ext uri="{FF2B5EF4-FFF2-40B4-BE49-F238E27FC236}">
                <a16:creationId xmlns:a16="http://schemas.microsoft.com/office/drawing/2014/main" id="{8998A714-1729-4FF0-9764-0CB54A4C548B}"/>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2" name="Shape 135">
            <a:extLst>
              <a:ext uri="{FF2B5EF4-FFF2-40B4-BE49-F238E27FC236}">
                <a16:creationId xmlns:a16="http://schemas.microsoft.com/office/drawing/2014/main" id="{E0EB0A28-91C7-4BCC-905C-208F35ACEF6D}"/>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63158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52450" y="320675"/>
            <a:ext cx="1080135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t>Key Data Properties to Consider in EDA</a:t>
            </a:r>
            <a:endParaRPr lang="en-US" sz="1800" dirty="0"/>
          </a:p>
        </p:txBody>
      </p:sp>
      <p:sp>
        <p:nvSpPr>
          <p:cNvPr id="3" name="Content Placeholder 2"/>
          <p:cNvSpPr txBox="1">
            <a:spLocks/>
          </p:cNvSpPr>
          <p:nvPr/>
        </p:nvSpPr>
        <p:spPr>
          <a:xfrm>
            <a:off x="838200" y="1825625"/>
            <a:ext cx="10515600" cy="43513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71487" indent="-457200">
              <a:buFont typeface="Wingdings" panose="05000000000000000000" pitchFamily="2" charset="2"/>
              <a:buChar char="ü"/>
            </a:pPr>
            <a:r>
              <a:rPr lang="en-US" sz="1800" b="1" dirty="0"/>
              <a:t>Structure -- </a:t>
            </a:r>
            <a:r>
              <a:rPr lang="en-US" sz="1800" i="1" dirty="0"/>
              <a:t>the “shape” of a data file</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Granularity -- </a:t>
            </a:r>
            <a:r>
              <a:rPr lang="en-US" sz="1800" i="1" dirty="0"/>
              <a:t>how fine/coarse is each datum</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Scope -- </a:t>
            </a:r>
            <a:r>
              <a:rPr lang="en-US" sz="1800" i="1" dirty="0"/>
              <a:t>how (in)complete is the data</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Temporality -- </a:t>
            </a:r>
            <a:r>
              <a:rPr lang="en-US" sz="1800" i="1" dirty="0"/>
              <a:t>how is the data situated in time</a:t>
            </a:r>
          </a:p>
          <a:p>
            <a:pPr marL="471487" indent="-457200">
              <a:buFont typeface="Wingdings" panose="05000000000000000000" pitchFamily="2" charset="2"/>
              <a:buChar char="ü"/>
            </a:pPr>
            <a:endParaRPr lang="en-US" sz="1800" i="1" dirty="0"/>
          </a:p>
          <a:p>
            <a:pPr marL="471487" indent="-457200">
              <a:buFont typeface="Wingdings" panose="05000000000000000000" pitchFamily="2" charset="2"/>
              <a:buChar char="ü"/>
            </a:pPr>
            <a:r>
              <a:rPr lang="en-US" sz="1800" b="1" dirty="0"/>
              <a:t>Faithfulness -- </a:t>
            </a:r>
            <a:r>
              <a:rPr lang="en-US" sz="1800" i="1" dirty="0"/>
              <a:t>how well does the data capture “reality”</a:t>
            </a:r>
          </a:p>
        </p:txBody>
      </p:sp>
    </p:spTree>
    <p:extLst>
      <p:ext uri="{BB962C8B-B14F-4D97-AF65-F5344CB8AC3E}">
        <p14:creationId xmlns:p14="http://schemas.microsoft.com/office/powerpoint/2010/main" val="13773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3">
            <a:extLst>
              <a:ext uri="{FF2B5EF4-FFF2-40B4-BE49-F238E27FC236}">
                <a16:creationId xmlns:a16="http://schemas.microsoft.com/office/drawing/2014/main" id="{56DFCF5A-D626-4F3E-B5A0-CF061EA7780B}"/>
              </a:ext>
            </a:extLst>
          </p:cNvPr>
          <p:cNvSpPr txBox="1"/>
          <p:nvPr/>
        </p:nvSpPr>
        <p:spPr>
          <a:xfrm>
            <a:off x="60700" y="-18712"/>
            <a:ext cx="78895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VARIABLES CUANTITATIVAS (NUMÉRICAS)</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0298CE8D-BDE5-4C22-BB64-4E5F9BB29CF9}"/>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E7D20858-F9B1-4C01-81B0-280B943A18F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7" name="Picture 6">
            <a:extLst>
              <a:ext uri="{FF2B5EF4-FFF2-40B4-BE49-F238E27FC236}">
                <a16:creationId xmlns:a16="http://schemas.microsoft.com/office/drawing/2014/main" id="{B765365D-736F-4D0A-B8E6-14CD96220644}"/>
              </a:ext>
            </a:extLst>
          </p:cNvPr>
          <p:cNvPicPr>
            <a:picLocks noChangeAspect="1"/>
          </p:cNvPicPr>
          <p:nvPr/>
        </p:nvPicPr>
        <p:blipFill rotWithShape="1">
          <a:blip r:embed="rId3"/>
          <a:srcRect l="2053" t="22319" r="60084" b="19903"/>
          <a:stretch/>
        </p:blipFill>
        <p:spPr>
          <a:xfrm>
            <a:off x="2640557" y="1104166"/>
            <a:ext cx="3584104" cy="3418307"/>
          </a:xfrm>
          <a:prstGeom prst="rect">
            <a:avLst/>
          </a:prstGeom>
        </p:spPr>
      </p:pic>
      <p:sp>
        <p:nvSpPr>
          <p:cNvPr id="10" name="Rectangle 9">
            <a:extLst>
              <a:ext uri="{FF2B5EF4-FFF2-40B4-BE49-F238E27FC236}">
                <a16:creationId xmlns:a16="http://schemas.microsoft.com/office/drawing/2014/main" id="{BBB8CAC9-B5D7-411D-A6FA-B7C465C8553F}"/>
              </a:ext>
            </a:extLst>
          </p:cNvPr>
          <p:cNvSpPr/>
          <p:nvPr/>
        </p:nvSpPr>
        <p:spPr>
          <a:xfrm>
            <a:off x="5228905" y="909561"/>
            <a:ext cx="3929269" cy="1446550"/>
          </a:xfrm>
          <a:prstGeom prst="rect">
            <a:avLst/>
          </a:prstGeom>
        </p:spPr>
        <p:txBody>
          <a:bodyPr wrap="square">
            <a:spAutoFit/>
          </a:bodyPr>
          <a:lstStyle/>
          <a:p>
            <a:pPr lvl="0" algn="just"/>
            <a:r>
              <a:rPr lang="es-ES" sz="1800" b="1" dirty="0">
                <a:solidFill>
                  <a:schemeClr val="dk1"/>
                </a:solidFill>
                <a:latin typeface="Calibri"/>
                <a:ea typeface="Calibri"/>
                <a:cs typeface="Calibri"/>
                <a:sym typeface="Calibri"/>
              </a:rPr>
              <a:t>Variables continuas:</a:t>
            </a:r>
            <a:endParaRPr lang="es-ES" sz="1800" dirty="0"/>
          </a:p>
          <a:p>
            <a:pPr lvl="0" algn="just"/>
            <a:r>
              <a:rPr lang="es-ES" dirty="0">
                <a:latin typeface="Calibri" panose="020F0502020204030204" pitchFamily="34" charset="0"/>
                <a:cs typeface="Calibri" panose="020F0502020204030204" pitchFamily="34" charset="0"/>
              </a:rPr>
              <a:t>variables numéricas que no pueden ser contadas y tienen un número infinito de valores entre un intervalo determinado</a:t>
            </a:r>
            <a:r>
              <a:rPr lang="es-ES" dirty="0">
                <a:solidFill>
                  <a:schemeClr val="dk1"/>
                </a:solidFill>
                <a:latin typeface="Calibri" panose="020F0502020204030204" pitchFamily="34" charset="0"/>
                <a:ea typeface="Calibri"/>
                <a:cs typeface="Calibri" panose="020F0502020204030204" pitchFamily="34" charset="0"/>
                <a:sym typeface="Calibri"/>
              </a:rPr>
              <a:t>. Nunca puede ser medido con exactitud y depende de la precisión de los equipos de medida.</a:t>
            </a:r>
            <a:endParaRPr lang="es-ES" dirty="0">
              <a:latin typeface="Calibri" panose="020F0502020204030204" pitchFamily="34" charset="0"/>
              <a:cs typeface="Calibri" panose="020F0502020204030204" pitchFamily="34" charset="0"/>
            </a:endParaRPr>
          </a:p>
        </p:txBody>
      </p:sp>
      <p:sp>
        <p:nvSpPr>
          <p:cNvPr id="13" name="Rectangle 1">
            <a:extLst>
              <a:ext uri="{FF2B5EF4-FFF2-40B4-BE49-F238E27FC236}">
                <a16:creationId xmlns:a16="http://schemas.microsoft.com/office/drawing/2014/main" id="{DF7548B1-0DA1-4091-AE6E-2F1D02F80C91}"/>
              </a:ext>
            </a:extLst>
          </p:cNvPr>
          <p:cNvSpPr>
            <a:spLocks noChangeArrowheads="1"/>
          </p:cNvSpPr>
          <p:nvPr/>
        </p:nvSpPr>
        <p:spPr bwMode="auto">
          <a:xfrm>
            <a:off x="190270" y="795055"/>
            <a:ext cx="3433407" cy="214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7132" tIns="17457" rIns="9144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Variables </a:t>
            </a:r>
            <a:r>
              <a:rPr kumimoji="0" lang="en-US" altLang="en-US" sz="1800" b="1" i="0" u="none" strike="noStrike" cap="none" normalizeH="0" baseline="0" dirty="0" err="1">
                <a:ln>
                  <a:noFill/>
                </a:ln>
                <a:solidFill>
                  <a:srgbClr val="333333"/>
                </a:solidFill>
                <a:effectLst/>
                <a:latin typeface="Calibri" panose="020F0502020204030204" pitchFamily="34" charset="0"/>
                <a:cs typeface="Calibri" panose="020F0502020204030204" pitchFamily="34" charset="0"/>
              </a:rPr>
              <a:t>discretas</a:t>
            </a:r>
            <a:r>
              <a:rPr kumimoji="0" lang="en-US" altLang="en-US" sz="1800" b="1" i="0" u="none" strike="noStrike" cap="none" normalizeH="0" baseline="0" dirty="0">
                <a:ln>
                  <a:noFill/>
                </a:ln>
                <a:solidFill>
                  <a:srgbClr val="333333"/>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ES" dirty="0">
                <a:latin typeface="Calibri" panose="020F0502020204030204" pitchFamily="34" charset="0"/>
                <a:cs typeface="Calibri" panose="020F0502020204030204" pitchFamily="34" charset="0"/>
              </a:rPr>
              <a:t>son aquellas cuyas observaciones solo pueden ser contadas y se agrupan ‘inherentemente’ o ‘naturalmente’ en categorías, porque sólo pueden tomar </a:t>
            </a:r>
            <a:r>
              <a:rPr lang="en-US" dirty="0">
                <a:solidFill>
                  <a:srgbClr val="333333"/>
                </a:solidFill>
                <a:latin typeface="Calibri" panose="020F0502020204030204" pitchFamily="34" charset="0"/>
                <a:cs typeface="Calibri" panose="020F0502020204030204" pitchFamily="34" charset="0"/>
              </a:rPr>
              <a:t>los </a:t>
            </a:r>
            <a:r>
              <a:rPr lang="en-US" dirty="0" err="1">
                <a:solidFill>
                  <a:srgbClr val="333333"/>
                </a:solidFill>
                <a:latin typeface="Calibri" panose="020F0502020204030204" pitchFamily="34" charset="0"/>
                <a:cs typeface="Calibri" panose="020F0502020204030204" pitchFamily="34" charset="0"/>
              </a:rPr>
              <a:t>valores</a:t>
            </a:r>
            <a:r>
              <a:rPr lang="en-US" dirty="0">
                <a:solidFill>
                  <a:srgbClr val="333333"/>
                </a:solidFill>
                <a:latin typeface="Calibri" panose="020F0502020204030204" pitchFamily="34" charset="0"/>
                <a:cs typeface="Calibri" panose="020F0502020204030204" pitchFamily="34" charset="0"/>
              </a:rPr>
              <a:t> que </a:t>
            </a:r>
            <a:r>
              <a:rPr lang="es-CO" dirty="0">
                <a:solidFill>
                  <a:srgbClr val="333333"/>
                </a:solidFill>
                <a:latin typeface="Calibri" panose="020F0502020204030204" pitchFamily="34" charset="0"/>
                <a:cs typeface="Calibri" panose="020F0502020204030204" pitchFamily="34" charset="0"/>
              </a:rPr>
              <a:t>únicamente</a:t>
            </a:r>
            <a:r>
              <a:rPr lang="en-US" dirty="0">
                <a:solidFill>
                  <a:srgbClr val="333333"/>
                </a:solidFill>
                <a:latin typeface="Calibri" panose="020F0502020204030204" pitchFamily="34" charset="0"/>
                <a:cs typeface="Calibri" panose="020F0502020204030204" pitchFamily="34" charset="0"/>
              </a:rPr>
              <a:t> </a:t>
            </a:r>
            <a:r>
              <a:rPr lang="en-US" dirty="0" err="1">
                <a:solidFill>
                  <a:srgbClr val="333333"/>
                </a:solidFill>
                <a:latin typeface="Calibri" panose="020F0502020204030204" pitchFamily="34" charset="0"/>
                <a:cs typeface="Calibri" panose="020F0502020204030204" pitchFamily="34" charset="0"/>
              </a:rPr>
              <a:t>pertenecen</a:t>
            </a:r>
            <a:r>
              <a:rPr lang="en-US" dirty="0">
                <a:solidFill>
                  <a:srgbClr val="333333"/>
                </a:solidFill>
                <a:latin typeface="Calibri" panose="020F0502020204030204" pitchFamily="34" charset="0"/>
                <a:cs typeface="Calibri" panose="020F0502020204030204" pitchFamily="34" charset="0"/>
              </a:rPr>
              <a:t> al conjunto</a:t>
            </a:r>
            <a:endParaRPr kumimoji="0" lang="en-US" altLang="en-US" b="0" i="0" u="none" strike="noStrike" cap="none" normalizeH="0" baseline="0" dirty="0">
              <a:ln>
                <a:noFill/>
              </a:ln>
              <a:solidFill>
                <a:srgbClr val="333333"/>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58F000F-B906-4C2D-A69E-972B21E53210}"/>
              </a:ext>
            </a:extLst>
          </p:cNvPr>
          <p:cNvPicPr>
            <a:picLocks noChangeAspect="1"/>
          </p:cNvPicPr>
          <p:nvPr/>
        </p:nvPicPr>
        <p:blipFill rotWithShape="1">
          <a:blip r:embed="rId3"/>
          <a:srcRect l="40896" t="30593" r="2657" b="19903"/>
          <a:stretch/>
        </p:blipFill>
        <p:spPr>
          <a:xfrm>
            <a:off x="1343451" y="3788032"/>
            <a:ext cx="5850089" cy="3206541"/>
          </a:xfrm>
          <a:prstGeom prst="rect">
            <a:avLst/>
          </a:prstGeom>
        </p:spPr>
      </p:pic>
    </p:spTree>
    <p:extLst>
      <p:ext uri="{BB962C8B-B14F-4D97-AF65-F5344CB8AC3E}">
        <p14:creationId xmlns:p14="http://schemas.microsoft.com/office/powerpoint/2010/main" val="4046014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n relacionada">
            <a:extLst>
              <a:ext uri="{FF2B5EF4-FFF2-40B4-BE49-F238E27FC236}">
                <a16:creationId xmlns:a16="http://schemas.microsoft.com/office/drawing/2014/main" id="{40B56A59-B6C9-4872-BADD-4BF23F301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387" y="2326943"/>
            <a:ext cx="3992960" cy="44082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194AE5B-299B-4B70-813C-E38F3B120C26}"/>
              </a:ext>
            </a:extLst>
          </p:cNvPr>
          <p:cNvSpPr txBox="1"/>
          <p:nvPr/>
        </p:nvSpPr>
        <p:spPr>
          <a:xfrm>
            <a:off x="252482" y="122829"/>
            <a:ext cx="5377219" cy="584775"/>
          </a:xfrm>
          <a:prstGeom prst="rect">
            <a:avLst/>
          </a:prstGeom>
          <a:noFill/>
        </p:spPr>
        <p:txBody>
          <a:bodyPr wrap="square" rtlCol="0">
            <a:spAutoFit/>
          </a:bodyPr>
          <a:lstStyle/>
          <a:p>
            <a:r>
              <a:rPr lang="en-US" sz="3200" b="1" dirty="0" err="1"/>
              <a:t>DATOS</a:t>
            </a:r>
            <a:r>
              <a:rPr lang="en-US" sz="3200" b="1" dirty="0"/>
              <a:t> </a:t>
            </a:r>
            <a:r>
              <a:rPr lang="en-US" sz="3200" b="1" dirty="0" err="1"/>
              <a:t>GEOSPACIALES</a:t>
            </a:r>
            <a:endParaRPr lang="en-US" sz="3200" b="1" dirty="0"/>
          </a:p>
        </p:txBody>
      </p:sp>
      <p:sp>
        <p:nvSpPr>
          <p:cNvPr id="4" name="Rectangle 3">
            <a:extLst>
              <a:ext uri="{FF2B5EF4-FFF2-40B4-BE49-F238E27FC236}">
                <a16:creationId xmlns:a16="http://schemas.microsoft.com/office/drawing/2014/main" id="{03FDD0C5-52F1-4649-AF30-4BC011C90189}"/>
              </a:ext>
            </a:extLst>
          </p:cNvPr>
          <p:cNvSpPr/>
          <p:nvPr/>
        </p:nvSpPr>
        <p:spPr>
          <a:xfrm>
            <a:off x="76546" y="707604"/>
            <a:ext cx="8660295" cy="1477328"/>
          </a:xfrm>
          <a:prstGeom prst="rect">
            <a:avLst/>
          </a:prstGeom>
        </p:spPr>
        <p:txBody>
          <a:bodyPr wrap="square">
            <a:spAutoFit/>
          </a:bodyPr>
          <a:lstStyle/>
          <a:p>
            <a:pPr algn="just"/>
            <a:r>
              <a:rPr lang="en-US" sz="1800" u="sng" dirty="0">
                <a:solidFill>
                  <a:srgbClr val="E9711C"/>
                </a:solidFill>
                <a:hlinkClick r:id="rId3" tooltip="Learn more about Geospatial Data from ScienceDirect's AI-generated Topic Pages"/>
              </a:rPr>
              <a:t>Geospatial data</a:t>
            </a:r>
            <a:r>
              <a:rPr lang="en-US" sz="1800" dirty="0">
                <a:solidFill>
                  <a:srgbClr val="2E2E2E"/>
                </a:solidFill>
              </a:rPr>
              <a:t> is data about objects, events, or phenomena that have a location on the surface of the earth, including location information (usually coordinates on the earth), attribute information (the characteristics of the object, event, or phenomena concerned), and often also temporal information (the time or life span at which the location and attributes exist). </a:t>
            </a:r>
            <a:endParaRPr lang="en-US" sz="1800" dirty="0"/>
          </a:p>
        </p:txBody>
      </p:sp>
    </p:spTree>
    <p:extLst>
      <p:ext uri="{BB962C8B-B14F-4D97-AF65-F5344CB8AC3E}">
        <p14:creationId xmlns:p14="http://schemas.microsoft.com/office/powerpoint/2010/main" val="4117226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odata Types">
            <a:extLst>
              <a:ext uri="{FF2B5EF4-FFF2-40B4-BE49-F238E27FC236}">
                <a16:creationId xmlns:a16="http://schemas.microsoft.com/office/drawing/2014/main" id="{7D7ABE47-BABD-4491-814A-D37AF6A7F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1610" y="1077085"/>
            <a:ext cx="5959628" cy="54267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932CA8-82ED-4B6D-A86E-5EAC3A2CDF35}"/>
              </a:ext>
            </a:extLst>
          </p:cNvPr>
          <p:cNvSpPr txBox="1"/>
          <p:nvPr/>
        </p:nvSpPr>
        <p:spPr>
          <a:xfrm>
            <a:off x="252482" y="122829"/>
            <a:ext cx="5377219" cy="584775"/>
          </a:xfrm>
          <a:prstGeom prst="rect">
            <a:avLst/>
          </a:prstGeom>
          <a:noFill/>
        </p:spPr>
        <p:txBody>
          <a:bodyPr wrap="square" rtlCol="0">
            <a:spAutoFit/>
          </a:bodyPr>
          <a:lstStyle/>
          <a:p>
            <a:r>
              <a:rPr lang="en-US" sz="3200" b="1" dirty="0" err="1"/>
              <a:t>DATOS</a:t>
            </a:r>
            <a:r>
              <a:rPr lang="en-US" sz="3200" b="1" dirty="0"/>
              <a:t> </a:t>
            </a:r>
            <a:r>
              <a:rPr lang="en-US" sz="3200" b="1" dirty="0" err="1"/>
              <a:t>GEOSPACIALES</a:t>
            </a:r>
            <a:endParaRPr lang="en-US" sz="3200" b="1" dirty="0"/>
          </a:p>
        </p:txBody>
      </p:sp>
    </p:spTree>
    <p:extLst>
      <p:ext uri="{BB962C8B-B14F-4D97-AF65-F5344CB8AC3E}">
        <p14:creationId xmlns:p14="http://schemas.microsoft.com/office/powerpoint/2010/main" val="1136095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46AE3B-6439-4773-8FB3-86530D1AF0B7}"/>
              </a:ext>
            </a:extLst>
          </p:cNvPr>
          <p:cNvSpPr>
            <a:spLocks noChangeArrowheads="1"/>
          </p:cNvSpPr>
          <p:nvPr/>
        </p:nvSpPr>
        <p:spPr bwMode="auto">
          <a:xfrm>
            <a:off x="196763" y="334114"/>
            <a:ext cx="8626384"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800" b="1" dirty="0">
                <a:solidFill>
                  <a:srgbClr val="000000"/>
                </a:solidFill>
                <a:latin typeface="+mn-lt"/>
              </a:rPr>
              <a:t>CONTINUOUS </a:t>
            </a:r>
            <a:r>
              <a:rPr lang="en-US" altLang="en-US" sz="1800" b="1" dirty="0" err="1">
                <a:solidFill>
                  <a:srgbClr val="000000"/>
                </a:solidFill>
                <a:latin typeface="+mn-lt"/>
              </a:rPr>
              <a:t>RASTERS</a:t>
            </a:r>
            <a:endParaRPr lang="en-US" altLang="en-US" sz="1800" b="1" dirty="0">
              <a:solidFill>
                <a:srgbClr val="000000"/>
              </a:solidFill>
              <a:latin typeface="+mn-lt"/>
            </a:endParaRPr>
          </a:p>
          <a:p>
            <a:pPr defTabSz="685800"/>
            <a:endParaRPr lang="en-US" altLang="en-US" sz="1800" b="1" dirty="0">
              <a:solidFill>
                <a:srgbClr val="000000"/>
              </a:solidFill>
              <a:latin typeface="+mn-lt"/>
            </a:endParaRPr>
          </a:p>
          <a:p>
            <a:pPr algn="just" defTabSz="685800"/>
            <a:r>
              <a:rPr lang="en-US" altLang="en-US" sz="1800" b="1" dirty="0">
                <a:solidFill>
                  <a:srgbClr val="000000"/>
                </a:solidFill>
                <a:latin typeface="+mn-lt"/>
              </a:rPr>
              <a:t>Continuous </a:t>
            </a:r>
            <a:r>
              <a:rPr lang="en-US" altLang="en-US" sz="1800" b="1" dirty="0" err="1">
                <a:solidFill>
                  <a:srgbClr val="000000"/>
                </a:solidFill>
                <a:latin typeface="+mn-lt"/>
              </a:rPr>
              <a:t>rasters</a:t>
            </a:r>
            <a:r>
              <a:rPr lang="en-US" altLang="en-US" sz="1800" dirty="0">
                <a:solidFill>
                  <a:srgbClr val="000000"/>
                </a:solidFill>
                <a:latin typeface="+mn-lt"/>
              </a:rPr>
              <a:t> (non-discrete) are grid cells with gradual changing data such as elevation, temperature or an aerial photograph. A continuous raster surface can be derived from a </a:t>
            </a:r>
            <a:r>
              <a:rPr lang="en-US" altLang="en-US" sz="1800" b="1" dirty="0">
                <a:solidFill>
                  <a:srgbClr val="000000"/>
                </a:solidFill>
                <a:latin typeface="+mn-lt"/>
              </a:rPr>
              <a:t>fixed registration point</a:t>
            </a:r>
            <a:r>
              <a:rPr lang="en-US" altLang="en-US" sz="1800" dirty="0">
                <a:solidFill>
                  <a:srgbClr val="000000"/>
                </a:solidFill>
                <a:latin typeface="+mn-lt"/>
              </a:rPr>
              <a:t>. For example, digital elevation models use sea level as a registration point. Each cell represents a value above or below sea level.</a:t>
            </a:r>
          </a:p>
          <a:p>
            <a:pPr algn="just" defTabSz="685800"/>
            <a:endParaRPr lang="en-US" altLang="en-US" sz="1800" dirty="0">
              <a:solidFill>
                <a:srgbClr val="000000"/>
              </a:solidFill>
              <a:latin typeface="+mn-lt"/>
            </a:endParaRPr>
          </a:p>
          <a:p>
            <a:pPr algn="just" defTabSz="685800"/>
            <a:endParaRPr lang="en-US" altLang="en-US" sz="1800" dirty="0">
              <a:latin typeface="+mn-lt"/>
            </a:endParaRPr>
          </a:p>
          <a:p>
            <a:pPr defTabSz="685800"/>
            <a:r>
              <a:rPr lang="en-US" altLang="en-US" sz="1800" dirty="0">
                <a:solidFill>
                  <a:srgbClr val="000000"/>
                </a:solidFill>
                <a:latin typeface="+mn-lt"/>
              </a:rPr>
              <a:t>                                                                                       </a:t>
            </a:r>
          </a:p>
        </p:txBody>
      </p:sp>
      <p:pic>
        <p:nvPicPr>
          <p:cNvPr id="11266" name="Picture 2" descr="Continuous raster">
            <a:extLst>
              <a:ext uri="{FF2B5EF4-FFF2-40B4-BE49-F238E27FC236}">
                <a16:creationId xmlns:a16="http://schemas.microsoft.com/office/drawing/2014/main" id="{45F949CE-2EB9-4624-AA30-5ED74DDA7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987" y="3169983"/>
            <a:ext cx="7335392" cy="233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6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C7D52F-FCA7-40DD-8A33-BEF64583AF4C}"/>
              </a:ext>
            </a:extLst>
          </p:cNvPr>
          <p:cNvSpPr/>
          <p:nvPr/>
        </p:nvSpPr>
        <p:spPr>
          <a:xfrm>
            <a:off x="211033" y="284119"/>
            <a:ext cx="8366077" cy="2862322"/>
          </a:xfrm>
          <a:prstGeom prst="rect">
            <a:avLst/>
          </a:prstGeom>
        </p:spPr>
        <p:txBody>
          <a:bodyPr wrap="square">
            <a:spAutoFit/>
          </a:bodyPr>
          <a:lstStyle/>
          <a:p>
            <a:pPr algn="just" defTabSz="685800"/>
            <a:r>
              <a:rPr lang="en-US" altLang="en-US" sz="1800" b="1" dirty="0">
                <a:latin typeface="+mn-lt"/>
              </a:rPr>
              <a:t>DISCRETE </a:t>
            </a:r>
            <a:r>
              <a:rPr lang="en-US" altLang="en-US" sz="1800" b="1" dirty="0" err="1">
                <a:latin typeface="+mn-lt"/>
              </a:rPr>
              <a:t>RASTERS</a:t>
            </a:r>
            <a:endParaRPr lang="en-US" altLang="en-US" sz="1800" b="1" dirty="0">
              <a:latin typeface="+mn-lt"/>
            </a:endParaRPr>
          </a:p>
          <a:p>
            <a:pPr algn="just" defTabSz="685800"/>
            <a:endParaRPr lang="en-US" altLang="en-US" sz="1800" b="1" dirty="0">
              <a:latin typeface="+mn-lt"/>
            </a:endParaRPr>
          </a:p>
          <a:p>
            <a:pPr algn="just" defTabSz="685800"/>
            <a:r>
              <a:rPr lang="en-US" altLang="en-US" sz="1800" dirty="0">
                <a:latin typeface="+mn-lt"/>
              </a:rPr>
              <a:t>Discrete </a:t>
            </a:r>
            <a:r>
              <a:rPr lang="en-US" altLang="en-US" sz="1800" dirty="0" err="1">
                <a:latin typeface="+mn-lt"/>
              </a:rPr>
              <a:t>rasters</a:t>
            </a:r>
            <a:r>
              <a:rPr lang="en-US" altLang="en-US" sz="1800" dirty="0">
                <a:latin typeface="+mn-lt"/>
              </a:rPr>
              <a:t> have distinct themes or categories. For example, one grid cell represents a land cover class or a soil type.</a:t>
            </a:r>
          </a:p>
          <a:p>
            <a:pPr algn="just" defTabSz="685800"/>
            <a:endParaRPr lang="en-US" altLang="en-US" sz="1800" dirty="0">
              <a:latin typeface="+mn-lt"/>
            </a:endParaRPr>
          </a:p>
          <a:p>
            <a:pPr algn="just" defTabSz="685800"/>
            <a:r>
              <a:rPr lang="en-US" altLang="en-US" sz="1800" dirty="0">
                <a:latin typeface="+mn-lt"/>
              </a:rPr>
              <a:t>In a discrete raster </a:t>
            </a:r>
            <a:r>
              <a:rPr lang="en-US" altLang="en-US" sz="1800" b="1" dirty="0">
                <a:solidFill>
                  <a:srgbClr val="569ABF"/>
                </a:solidFill>
                <a:latin typeface="+mn-lt"/>
                <a:hlinkClick r:id="rId2"/>
              </a:rPr>
              <a:t>land cover/use map</a:t>
            </a:r>
            <a:r>
              <a:rPr lang="en-US" altLang="en-US" sz="1800" dirty="0">
                <a:latin typeface="+mn-lt"/>
              </a:rPr>
              <a:t>, you can distinguish each thematic class. Each class can be discretely defined where it begins and ends. In other words, each land cover cell is definable and it fills the entire area of the cell.</a:t>
            </a:r>
          </a:p>
          <a:p>
            <a:pPr algn="just" defTabSz="685800"/>
            <a:endParaRPr lang="en-US" altLang="en-US" sz="1800" dirty="0">
              <a:latin typeface="+mn-lt"/>
            </a:endParaRPr>
          </a:p>
          <a:p>
            <a:pPr algn="just" defTabSz="685800"/>
            <a:r>
              <a:rPr lang="en-US" altLang="en-US" sz="1800" dirty="0">
                <a:latin typeface="+mn-lt"/>
              </a:rPr>
              <a:t>Discrete data usually consists of integers to represent classes.</a:t>
            </a:r>
          </a:p>
        </p:txBody>
      </p:sp>
      <p:pic>
        <p:nvPicPr>
          <p:cNvPr id="3" name="Picture 2" descr="Discrete raster">
            <a:extLst>
              <a:ext uri="{FF2B5EF4-FFF2-40B4-BE49-F238E27FC236}">
                <a16:creationId xmlns:a16="http://schemas.microsoft.com/office/drawing/2014/main" id="{4D684C17-F497-4436-A4BB-F4CCC7C2F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032" y="3875333"/>
            <a:ext cx="6446355" cy="2136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60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174C57-20CC-4597-A128-39B9EE25B93F}"/>
              </a:ext>
            </a:extLst>
          </p:cNvPr>
          <p:cNvSpPr>
            <a:spLocks noChangeArrowheads="1"/>
          </p:cNvSpPr>
          <p:nvPr/>
        </p:nvSpPr>
        <p:spPr bwMode="auto">
          <a:xfrm>
            <a:off x="101295" y="170423"/>
            <a:ext cx="8678269"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Vector GIS File Formats:</a:t>
            </a:r>
          </a:p>
          <a:p>
            <a:pPr algn="just" defTabSz="685800"/>
            <a:r>
              <a:rPr lang="en-US" altLang="en-US" b="1" dirty="0">
                <a:solidFill>
                  <a:srgbClr val="569ABF"/>
                </a:solidFill>
                <a:latin typeface="inherit"/>
                <a:hlinkClick r:id="rId2"/>
              </a:rPr>
              <a:t>  </a:t>
            </a:r>
            <a:r>
              <a:rPr lang="en-US" altLang="en-US" b="1" dirty="0">
                <a:solidFill>
                  <a:srgbClr val="569ABF"/>
                </a:solidFill>
                <a:latin typeface="inherit"/>
              </a:rPr>
              <a:t>                                                              </a:t>
            </a:r>
            <a:endParaRPr lang="en-US" altLang="en-US" dirty="0"/>
          </a:p>
          <a:p>
            <a:pPr algn="just" defTabSz="685800"/>
            <a:r>
              <a:rPr lang="en-US" altLang="en-US" dirty="0">
                <a:solidFill>
                  <a:srgbClr val="000000"/>
                </a:solidFill>
                <a:latin typeface="Roboto"/>
              </a:rPr>
              <a:t>Vector graphics are comprised of vertices and paths.</a:t>
            </a:r>
          </a:p>
          <a:p>
            <a:pPr algn="just" defTabSz="685800"/>
            <a:endParaRPr lang="en-US" altLang="en-US" dirty="0"/>
          </a:p>
          <a:p>
            <a:pPr algn="just" defTabSz="685800"/>
            <a:r>
              <a:rPr lang="en-US" altLang="en-US" dirty="0">
                <a:solidFill>
                  <a:srgbClr val="000000"/>
                </a:solidFill>
                <a:latin typeface="Roboto"/>
              </a:rPr>
              <a:t>The three basic symbol types for vector data are points, lines and polygons (areas). These GIS file formats house vector data.</a:t>
            </a:r>
            <a:endParaRPr lang="en-US" altLang="en-US" b="1" dirty="0">
              <a:solidFill>
                <a:srgbClr val="569ABF"/>
              </a:solidFill>
              <a:latin typeface="inherit"/>
            </a:endParaRPr>
          </a:p>
        </p:txBody>
      </p:sp>
      <p:pic>
        <p:nvPicPr>
          <p:cNvPr id="5" name="Picture 4">
            <a:extLst>
              <a:ext uri="{FF2B5EF4-FFF2-40B4-BE49-F238E27FC236}">
                <a16:creationId xmlns:a16="http://schemas.microsoft.com/office/drawing/2014/main" id="{430A9931-6CB7-417D-98AD-96A923E23296}"/>
              </a:ext>
            </a:extLst>
          </p:cNvPr>
          <p:cNvPicPr>
            <a:picLocks noChangeAspect="1"/>
          </p:cNvPicPr>
          <p:nvPr/>
        </p:nvPicPr>
        <p:blipFill rotWithShape="1">
          <a:blip r:embed="rId3"/>
          <a:srcRect l="7837" t="12095" r="9722" b="12476"/>
          <a:stretch/>
        </p:blipFill>
        <p:spPr>
          <a:xfrm>
            <a:off x="164939" y="1997788"/>
            <a:ext cx="8289948" cy="4740534"/>
          </a:xfrm>
          <a:prstGeom prst="rect">
            <a:avLst/>
          </a:prstGeom>
        </p:spPr>
      </p:pic>
    </p:spTree>
    <p:extLst>
      <p:ext uri="{BB962C8B-B14F-4D97-AF65-F5344CB8AC3E}">
        <p14:creationId xmlns:p14="http://schemas.microsoft.com/office/powerpoint/2010/main" val="3837896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D8A109-7A1D-4409-9FD8-1D3EB87DBF68}"/>
              </a:ext>
            </a:extLst>
          </p:cNvPr>
          <p:cNvSpPr/>
          <p:nvPr/>
        </p:nvSpPr>
        <p:spPr>
          <a:xfrm>
            <a:off x="68360" y="14609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id="{23D66A81-E1C5-4DD0-A885-BE1E0D595018}"/>
              </a:ext>
            </a:extLst>
          </p:cNvPr>
          <p:cNvPicPr>
            <a:picLocks noChangeAspect="1"/>
          </p:cNvPicPr>
          <p:nvPr/>
        </p:nvPicPr>
        <p:blipFill rotWithShape="1">
          <a:blip r:embed="rId2"/>
          <a:srcRect l="8032" t="12725" r="9473" b="3497"/>
          <a:stretch/>
        </p:blipFill>
        <p:spPr>
          <a:xfrm>
            <a:off x="192157" y="881270"/>
            <a:ext cx="8739808" cy="5547328"/>
          </a:xfrm>
          <a:prstGeom prst="rect">
            <a:avLst/>
          </a:prstGeom>
        </p:spPr>
      </p:pic>
    </p:spTree>
    <p:extLst>
      <p:ext uri="{BB962C8B-B14F-4D97-AF65-F5344CB8AC3E}">
        <p14:creationId xmlns:p14="http://schemas.microsoft.com/office/powerpoint/2010/main" val="1827993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6F2E95-824B-4946-9D5C-2A7CA9377349}"/>
              </a:ext>
            </a:extLst>
          </p:cNvPr>
          <p:cNvSpPr/>
          <p:nvPr/>
        </p:nvSpPr>
        <p:spPr>
          <a:xfrm>
            <a:off x="114743" y="126212"/>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id="{210FE308-AE03-4D82-8219-0098B8905548}"/>
              </a:ext>
            </a:extLst>
          </p:cNvPr>
          <p:cNvPicPr>
            <a:picLocks noChangeAspect="1"/>
          </p:cNvPicPr>
          <p:nvPr/>
        </p:nvPicPr>
        <p:blipFill rotWithShape="1">
          <a:blip r:embed="rId2"/>
          <a:srcRect l="8132" t="13221" r="9340" b="5748"/>
          <a:stretch/>
        </p:blipFill>
        <p:spPr>
          <a:xfrm>
            <a:off x="324677" y="921026"/>
            <a:ext cx="8594036" cy="5273804"/>
          </a:xfrm>
          <a:prstGeom prst="rect">
            <a:avLst/>
          </a:prstGeom>
        </p:spPr>
      </p:pic>
    </p:spTree>
    <p:extLst>
      <p:ext uri="{BB962C8B-B14F-4D97-AF65-F5344CB8AC3E}">
        <p14:creationId xmlns:p14="http://schemas.microsoft.com/office/powerpoint/2010/main" val="387529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64839-836D-4E3B-8108-63A7640F065C}"/>
              </a:ext>
            </a:extLst>
          </p:cNvPr>
          <p:cNvPicPr>
            <a:picLocks noChangeAspect="1"/>
          </p:cNvPicPr>
          <p:nvPr/>
        </p:nvPicPr>
        <p:blipFill rotWithShape="1">
          <a:blip r:embed="rId2"/>
          <a:srcRect l="7971" t="11804" r="8776" b="5234"/>
          <a:stretch/>
        </p:blipFill>
        <p:spPr>
          <a:xfrm>
            <a:off x="311426" y="828259"/>
            <a:ext cx="8521148" cy="5307177"/>
          </a:xfrm>
          <a:prstGeom prst="rect">
            <a:avLst/>
          </a:prstGeom>
        </p:spPr>
      </p:pic>
      <p:sp>
        <p:nvSpPr>
          <p:cNvPr id="3" name="Rectangle 2">
            <a:extLst>
              <a:ext uri="{FF2B5EF4-FFF2-40B4-BE49-F238E27FC236}">
                <a16:creationId xmlns:a16="http://schemas.microsoft.com/office/drawing/2014/main" id="{C28158A9-B595-4448-AC70-CE65AEF85901}"/>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470172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2C99AB-5048-4754-AD67-9609C3ABBDBB}"/>
              </a:ext>
            </a:extLst>
          </p:cNvPr>
          <p:cNvPicPr>
            <a:picLocks noChangeAspect="1"/>
          </p:cNvPicPr>
          <p:nvPr/>
        </p:nvPicPr>
        <p:blipFill rotWithShape="1">
          <a:blip r:embed="rId2"/>
          <a:srcRect l="7730" t="14251" r="9420" b="6264"/>
          <a:stretch/>
        </p:blipFill>
        <p:spPr>
          <a:xfrm>
            <a:off x="152398" y="722243"/>
            <a:ext cx="8806071" cy="5280221"/>
          </a:xfrm>
          <a:prstGeom prst="rect">
            <a:avLst/>
          </a:prstGeom>
        </p:spPr>
      </p:pic>
      <p:sp>
        <p:nvSpPr>
          <p:cNvPr id="3" name="Rectangle 2">
            <a:extLst>
              <a:ext uri="{FF2B5EF4-FFF2-40B4-BE49-F238E27FC236}">
                <a16:creationId xmlns:a16="http://schemas.microsoft.com/office/drawing/2014/main" id="{36A04BDB-8768-49E7-8CE4-58BFF870C650}"/>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64759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9256" y="592993"/>
            <a:ext cx="10515600" cy="5341776"/>
          </a:xfrm>
          <a:prstGeom prst="rect">
            <a:avLst/>
          </a:prstGeom>
        </p:spPr>
        <p:txBody>
          <a:bodyPr>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287">
              <a:spcBef>
                <a:spcPts val="1200"/>
              </a:spcBef>
            </a:pPr>
            <a:r>
              <a:rPr lang="en-US" sz="2400" dirty="0"/>
              <a:t>We prefer rectangular data for data analysis (why?)</a:t>
            </a:r>
          </a:p>
          <a:p>
            <a:pPr marL="471487" indent="-457200">
              <a:spcBef>
                <a:spcPts val="1200"/>
              </a:spcBef>
              <a:buFont typeface="Wingdings" charset="2"/>
              <a:buChar char="Ø"/>
            </a:pPr>
            <a:r>
              <a:rPr lang="en-US" sz="2400" dirty="0"/>
              <a:t>Regular structures are easy manipulate and analyze</a:t>
            </a:r>
          </a:p>
          <a:p>
            <a:pPr marL="471487" indent="-457200">
              <a:spcBef>
                <a:spcPts val="1200"/>
              </a:spcBef>
              <a:buFont typeface="Wingdings" charset="2"/>
              <a:buChar char="Ø"/>
            </a:pPr>
            <a:r>
              <a:rPr lang="en-US" sz="2400" dirty="0"/>
              <a:t>A big part of data cleaning is about </a:t>
            </a:r>
            <a:br>
              <a:rPr lang="en-US" sz="2400" dirty="0"/>
            </a:br>
            <a:r>
              <a:rPr lang="en-US" sz="2400" dirty="0"/>
              <a:t>transforming data to be more rectangular</a:t>
            </a:r>
          </a:p>
          <a:p>
            <a:pPr>
              <a:spcBef>
                <a:spcPts val="1200"/>
              </a:spcBef>
            </a:pPr>
            <a:endParaRPr lang="en-US" sz="2400" dirty="0"/>
          </a:p>
          <a:p>
            <a:pPr>
              <a:spcBef>
                <a:spcPts val="1200"/>
              </a:spcBef>
            </a:pPr>
            <a:r>
              <a:rPr lang="en-US" sz="2400" dirty="0"/>
              <a:t>Two main variants</a:t>
            </a:r>
          </a:p>
          <a:p>
            <a:pPr lvl="1">
              <a:spcBef>
                <a:spcPts val="1200"/>
              </a:spcBef>
              <a:buFont typeface="+mj-lt"/>
              <a:buAutoNum type="arabicPeriod"/>
            </a:pPr>
            <a:r>
              <a:rPr lang="en-US" sz="2000" dirty="0"/>
              <a:t>Tables (a.k.a. data-frames  in R/Python and relations in SQL)</a:t>
            </a:r>
          </a:p>
          <a:p>
            <a:pPr lvl="2">
              <a:spcBef>
                <a:spcPts val="1200"/>
              </a:spcBef>
            </a:pPr>
            <a:r>
              <a:rPr lang="en-US" sz="1800" dirty="0"/>
              <a:t>Named columns with different types</a:t>
            </a:r>
          </a:p>
          <a:p>
            <a:pPr lvl="2">
              <a:spcBef>
                <a:spcPts val="1200"/>
              </a:spcBef>
            </a:pPr>
            <a:r>
              <a:rPr lang="en-US" sz="1800" dirty="0"/>
              <a:t>Manipulated using data transformation languages</a:t>
            </a:r>
          </a:p>
          <a:p>
            <a:pPr lvl="3">
              <a:spcBef>
                <a:spcPts val="1200"/>
              </a:spcBef>
            </a:pPr>
            <a:r>
              <a:rPr lang="en-US" sz="1600" dirty="0"/>
              <a:t>map, filter, group by, join, project, </a:t>
            </a:r>
          </a:p>
          <a:p>
            <a:pPr marL="914400" lvl="1" indent="-457200">
              <a:spcBef>
                <a:spcPts val="1200"/>
              </a:spcBef>
              <a:buFont typeface="+mj-lt"/>
              <a:buAutoNum type="arabicPeriod"/>
            </a:pPr>
            <a:r>
              <a:rPr lang="en-US" sz="2000" dirty="0"/>
              <a:t>Matrices</a:t>
            </a:r>
          </a:p>
          <a:p>
            <a:pPr lvl="2">
              <a:spcBef>
                <a:spcPts val="1200"/>
              </a:spcBef>
            </a:pPr>
            <a:r>
              <a:rPr lang="en-US" sz="1800" dirty="0"/>
              <a:t>Numeric data of the same type</a:t>
            </a:r>
          </a:p>
          <a:p>
            <a:pPr lvl="2">
              <a:spcBef>
                <a:spcPts val="1200"/>
              </a:spcBef>
            </a:pPr>
            <a:r>
              <a:rPr lang="en-US" sz="1800" dirty="0"/>
              <a:t>Manipulated using linear algebra </a:t>
            </a:r>
          </a:p>
        </p:txBody>
      </p:sp>
      <p:graphicFrame>
        <p:nvGraphicFramePr>
          <p:cNvPr id="3" name="Table 3"/>
          <p:cNvGraphicFramePr>
            <a:graphicFrameLocks noGrp="1"/>
          </p:cNvGraphicFramePr>
          <p:nvPr>
            <p:extLst>
              <p:ext uri="{D42A27DB-BD31-4B8C-83A1-F6EECF244321}">
                <p14:modId xmlns:p14="http://schemas.microsoft.com/office/powerpoint/2010/main" val="2082350791"/>
              </p:ext>
            </p:extLst>
          </p:nvPr>
        </p:nvGraphicFramePr>
        <p:xfrm>
          <a:off x="6163346" y="4484089"/>
          <a:ext cx="2589160" cy="2157096"/>
        </p:xfrm>
        <a:graphic>
          <a:graphicData uri="http://schemas.openxmlformats.org/drawingml/2006/table">
            <a:tbl>
              <a:tblPr firstRow="1" firstCol="1">
                <a:tableStyleId>{5C22544A-7EE6-4342-B048-85BDC9FD1C3A}</a:tableStyleId>
              </a:tblPr>
              <a:tblGrid>
                <a:gridCol w="323645">
                  <a:extLst>
                    <a:ext uri="{9D8B030D-6E8A-4147-A177-3AD203B41FA5}">
                      <a16:colId xmlns:a16="http://schemas.microsoft.com/office/drawing/2014/main" val="204122827"/>
                    </a:ext>
                  </a:extLst>
                </a:gridCol>
                <a:gridCol w="323645">
                  <a:extLst>
                    <a:ext uri="{9D8B030D-6E8A-4147-A177-3AD203B41FA5}">
                      <a16:colId xmlns:a16="http://schemas.microsoft.com/office/drawing/2014/main" val="2840335580"/>
                    </a:ext>
                  </a:extLst>
                </a:gridCol>
                <a:gridCol w="323645">
                  <a:extLst>
                    <a:ext uri="{9D8B030D-6E8A-4147-A177-3AD203B41FA5}">
                      <a16:colId xmlns:a16="http://schemas.microsoft.com/office/drawing/2014/main" val="4016802263"/>
                    </a:ext>
                  </a:extLst>
                </a:gridCol>
                <a:gridCol w="323645">
                  <a:extLst>
                    <a:ext uri="{9D8B030D-6E8A-4147-A177-3AD203B41FA5}">
                      <a16:colId xmlns:a16="http://schemas.microsoft.com/office/drawing/2014/main" val="3776431533"/>
                    </a:ext>
                  </a:extLst>
                </a:gridCol>
                <a:gridCol w="323645">
                  <a:extLst>
                    <a:ext uri="{9D8B030D-6E8A-4147-A177-3AD203B41FA5}">
                      <a16:colId xmlns:a16="http://schemas.microsoft.com/office/drawing/2014/main" val="4241941389"/>
                    </a:ext>
                  </a:extLst>
                </a:gridCol>
                <a:gridCol w="323645">
                  <a:extLst>
                    <a:ext uri="{9D8B030D-6E8A-4147-A177-3AD203B41FA5}">
                      <a16:colId xmlns:a16="http://schemas.microsoft.com/office/drawing/2014/main" val="131465198"/>
                    </a:ext>
                  </a:extLst>
                </a:gridCol>
                <a:gridCol w="323645">
                  <a:extLst>
                    <a:ext uri="{9D8B030D-6E8A-4147-A177-3AD203B41FA5}">
                      <a16:colId xmlns:a16="http://schemas.microsoft.com/office/drawing/2014/main" val="447638417"/>
                    </a:ext>
                  </a:extLst>
                </a:gridCol>
                <a:gridCol w="323645">
                  <a:extLst>
                    <a:ext uri="{9D8B030D-6E8A-4147-A177-3AD203B41FA5}">
                      <a16:colId xmlns:a16="http://schemas.microsoft.com/office/drawing/2014/main" val="691741090"/>
                    </a:ext>
                  </a:extLst>
                </a:gridCol>
              </a:tblGrid>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T w="12700" cap="flat" cmpd="sng" algn="ctr">
                      <a:solidFill>
                        <a:schemeClr val="tx1"/>
                      </a:solidFill>
                      <a:prstDash val="solid"/>
                      <a:round/>
                      <a:headEnd type="none" w="med" len="med"/>
                      <a:tailEnd type="none" w="med" len="med"/>
                    </a:lnT>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95889967"/>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99647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3799561"/>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4878408"/>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tcPr>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125834"/>
                  </a:ext>
                </a:extLst>
              </a:tr>
              <a:tr h="359516">
                <a:tc>
                  <a:txBody>
                    <a:bodyPr/>
                    <a:lstStyle/>
                    <a:p>
                      <a:endParaRPr lang="en-US" sz="200" b="0" i="0" dirty="0">
                        <a:latin typeface="Helvetica Neue Regular" charset="0"/>
                      </a:endParaRPr>
                    </a:p>
                  </a:txBody>
                  <a:tcPr marL="142088" marR="142088" marT="71044" marB="7104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B w="12700" cap="flat" cmpd="sng" algn="ctr">
                      <a:solidFill>
                        <a:schemeClr val="tx1"/>
                      </a:solidFill>
                      <a:prstDash val="solid"/>
                      <a:round/>
                      <a:headEnd type="none" w="med" len="med"/>
                      <a:tailEnd type="none" w="med" len="med"/>
                    </a:lnB>
                  </a:tcPr>
                </a:tc>
                <a:tc>
                  <a:txBody>
                    <a:bodyPr/>
                    <a:lstStyle/>
                    <a:p>
                      <a:endParaRPr lang="en-US" sz="200" b="0" i="0" dirty="0">
                        <a:latin typeface="Helvetica Neue Regular" charset="0"/>
                      </a:endParaRPr>
                    </a:p>
                  </a:txBody>
                  <a:tcPr marL="142088" marR="142088" marT="71044" marB="7104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488320"/>
                  </a:ext>
                </a:extLst>
              </a:tr>
            </a:tbl>
          </a:graphicData>
        </a:graphic>
      </p:graphicFrame>
      <p:sp>
        <p:nvSpPr>
          <p:cNvPr id="4" name="TextBox 4"/>
          <p:cNvSpPr txBox="1"/>
          <p:nvPr/>
        </p:nvSpPr>
        <p:spPr>
          <a:xfrm rot="16200000">
            <a:off x="4718967" y="5477654"/>
            <a:ext cx="2299027" cy="461665"/>
          </a:xfrm>
          <a:prstGeom prst="rect">
            <a:avLst/>
          </a:prstGeom>
          <a:noFill/>
        </p:spPr>
        <p:txBody>
          <a:bodyPr wrap="none" rtlCol="0">
            <a:spAutoFit/>
          </a:bodyPr>
          <a:lstStyle/>
          <a:p>
            <a:pPr algn="ctr"/>
            <a:r>
              <a:rPr lang="en-US" sz="2400" dirty="0"/>
              <a:t>Records/Rows</a:t>
            </a:r>
          </a:p>
        </p:txBody>
      </p:sp>
      <p:sp>
        <p:nvSpPr>
          <p:cNvPr id="5" name="TextBox 5"/>
          <p:cNvSpPr txBox="1"/>
          <p:nvPr/>
        </p:nvSpPr>
        <p:spPr>
          <a:xfrm>
            <a:off x="6017467" y="3611492"/>
            <a:ext cx="2880917" cy="830997"/>
          </a:xfrm>
          <a:prstGeom prst="rect">
            <a:avLst/>
          </a:prstGeom>
          <a:noFill/>
        </p:spPr>
        <p:txBody>
          <a:bodyPr wrap="none" rtlCol="0">
            <a:spAutoFit/>
          </a:bodyPr>
          <a:lstStyle/>
          <a:p>
            <a:pPr algn="ctr"/>
            <a:r>
              <a:rPr lang="en-US" sz="2400" dirty="0"/>
              <a:t>Fields/Attributes/</a:t>
            </a:r>
            <a:br>
              <a:rPr lang="en-US" sz="2400" dirty="0"/>
            </a:br>
            <a:r>
              <a:rPr lang="en-US" sz="2400" dirty="0"/>
              <a:t>Features/Columns</a:t>
            </a:r>
          </a:p>
        </p:txBody>
      </p:sp>
    </p:spTree>
    <p:extLst>
      <p:ext uri="{BB962C8B-B14F-4D97-AF65-F5344CB8AC3E}">
        <p14:creationId xmlns:p14="http://schemas.microsoft.com/office/powerpoint/2010/main" val="428273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fade">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6C7E9F-3191-42BE-BF97-12A074AC1054}"/>
              </a:ext>
            </a:extLst>
          </p:cNvPr>
          <p:cNvPicPr>
            <a:picLocks noChangeAspect="1"/>
          </p:cNvPicPr>
          <p:nvPr/>
        </p:nvPicPr>
        <p:blipFill rotWithShape="1">
          <a:blip r:embed="rId2"/>
          <a:srcRect l="7891" t="13349" r="9581" b="4461"/>
          <a:stretch/>
        </p:blipFill>
        <p:spPr>
          <a:xfrm>
            <a:off x="198782" y="881269"/>
            <a:ext cx="8627166" cy="5369886"/>
          </a:xfrm>
          <a:prstGeom prst="rect">
            <a:avLst/>
          </a:prstGeom>
        </p:spPr>
      </p:pic>
      <p:sp>
        <p:nvSpPr>
          <p:cNvPr id="3" name="Rectangle 2">
            <a:extLst>
              <a:ext uri="{FF2B5EF4-FFF2-40B4-BE49-F238E27FC236}">
                <a16:creationId xmlns:a16="http://schemas.microsoft.com/office/drawing/2014/main" id="{C04257F5-A44D-44B6-8863-375D0941BCD8}"/>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319953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5B2AA-2059-4A12-88B6-78B0D0446FD5}"/>
              </a:ext>
            </a:extLst>
          </p:cNvPr>
          <p:cNvSpPr>
            <a:spLocks noChangeArrowheads="1"/>
          </p:cNvSpPr>
          <p:nvPr/>
        </p:nvSpPr>
        <p:spPr bwMode="auto">
          <a:xfrm>
            <a:off x="0" y="71368"/>
            <a:ext cx="899160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Raster GIS File Formats</a:t>
            </a:r>
          </a:p>
          <a:p>
            <a:pPr algn="just" defTabSz="685800"/>
            <a:r>
              <a:rPr lang="en-US" altLang="en-US" dirty="0">
                <a:solidFill>
                  <a:srgbClr val="000000"/>
                </a:solidFill>
                <a:latin typeface="Roboto"/>
              </a:rPr>
              <a:t>  </a:t>
            </a:r>
            <a:endParaRPr lang="en-US" altLang="en-US" dirty="0"/>
          </a:p>
          <a:p>
            <a:pPr algn="just" defTabSz="685800"/>
            <a:r>
              <a:rPr lang="en-US" altLang="en-US" dirty="0">
                <a:solidFill>
                  <a:srgbClr val="000000"/>
                </a:solidFill>
                <a:latin typeface="Roboto"/>
              </a:rPr>
              <a:t>Raster data is made up of pixels (also referred to as grid cells). They are usually regularly-spaced and square but they don’t have to be.</a:t>
            </a:r>
            <a:endParaRPr lang="en-US" altLang="en-US" dirty="0"/>
          </a:p>
          <a:p>
            <a:pPr algn="just" defTabSz="685800"/>
            <a:r>
              <a:rPr lang="en-US" altLang="en-US" dirty="0" err="1">
                <a:solidFill>
                  <a:srgbClr val="000000"/>
                </a:solidFill>
                <a:latin typeface="Roboto"/>
              </a:rPr>
              <a:t>Rasters</a:t>
            </a:r>
            <a:r>
              <a:rPr lang="en-US" altLang="en-US" dirty="0">
                <a:solidFill>
                  <a:srgbClr val="000000"/>
                </a:solidFill>
                <a:latin typeface="Roboto"/>
              </a:rPr>
              <a:t> have pixel that are associated with a value (continuous) or class (discrete).</a:t>
            </a:r>
          </a:p>
        </p:txBody>
      </p:sp>
      <p:pic>
        <p:nvPicPr>
          <p:cNvPr id="3" name="Picture 2">
            <a:extLst>
              <a:ext uri="{FF2B5EF4-FFF2-40B4-BE49-F238E27FC236}">
                <a16:creationId xmlns:a16="http://schemas.microsoft.com/office/drawing/2014/main" id="{934FA6A1-D886-4750-B8BB-FAB17C421F8D}"/>
              </a:ext>
            </a:extLst>
          </p:cNvPr>
          <p:cNvPicPr>
            <a:picLocks noChangeAspect="1"/>
          </p:cNvPicPr>
          <p:nvPr/>
        </p:nvPicPr>
        <p:blipFill rotWithShape="1">
          <a:blip r:embed="rId2"/>
          <a:srcRect l="7971" t="12576" r="9501" b="4461"/>
          <a:stretch/>
        </p:blipFill>
        <p:spPr>
          <a:xfrm>
            <a:off x="324678" y="1525612"/>
            <a:ext cx="8342244" cy="5241371"/>
          </a:xfrm>
          <a:prstGeom prst="rect">
            <a:avLst/>
          </a:prstGeom>
        </p:spPr>
      </p:pic>
    </p:spTree>
    <p:extLst>
      <p:ext uri="{BB962C8B-B14F-4D97-AF65-F5344CB8AC3E}">
        <p14:creationId xmlns:p14="http://schemas.microsoft.com/office/powerpoint/2010/main" val="1702354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86205-5419-40B4-BE92-16D38790B5A9}"/>
              </a:ext>
            </a:extLst>
          </p:cNvPr>
          <p:cNvPicPr>
            <a:picLocks noChangeAspect="1"/>
          </p:cNvPicPr>
          <p:nvPr/>
        </p:nvPicPr>
        <p:blipFill rotWithShape="1">
          <a:blip r:embed="rId2"/>
          <a:srcRect l="6763" t="22066" r="9178" b="15282"/>
          <a:stretch/>
        </p:blipFill>
        <p:spPr>
          <a:xfrm>
            <a:off x="212036" y="1497496"/>
            <a:ext cx="8640416" cy="4025056"/>
          </a:xfrm>
          <a:prstGeom prst="rect">
            <a:avLst/>
          </a:prstGeom>
        </p:spPr>
      </p:pic>
      <p:sp>
        <p:nvSpPr>
          <p:cNvPr id="3" name="Rectangle 2">
            <a:extLst>
              <a:ext uri="{FF2B5EF4-FFF2-40B4-BE49-F238E27FC236}">
                <a16:creationId xmlns:a16="http://schemas.microsoft.com/office/drawing/2014/main" id="{9D3163A1-1A88-495E-8B6C-2F0836D0E47B}"/>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47519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5BCC3-8B95-44F2-98A2-0E34F26A54AE}"/>
              </a:ext>
            </a:extLst>
          </p:cNvPr>
          <p:cNvPicPr>
            <a:picLocks noChangeAspect="1"/>
          </p:cNvPicPr>
          <p:nvPr/>
        </p:nvPicPr>
        <p:blipFill rotWithShape="1">
          <a:blip r:embed="rId2"/>
          <a:srcRect l="7408" t="13092" r="8937" b="8454"/>
          <a:stretch/>
        </p:blipFill>
        <p:spPr>
          <a:xfrm>
            <a:off x="103738" y="576470"/>
            <a:ext cx="8918713" cy="5227619"/>
          </a:xfrm>
          <a:prstGeom prst="rect">
            <a:avLst/>
          </a:prstGeom>
        </p:spPr>
      </p:pic>
      <p:sp>
        <p:nvSpPr>
          <p:cNvPr id="3" name="Rectangle 2">
            <a:extLst>
              <a:ext uri="{FF2B5EF4-FFF2-40B4-BE49-F238E27FC236}">
                <a16:creationId xmlns:a16="http://schemas.microsoft.com/office/drawing/2014/main" id="{4093CFC3-9CAD-4A9A-8CCA-35C3EF0A8974}"/>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590408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FA3DE3-C9FE-4589-A5E7-663D241E92BF}"/>
              </a:ext>
            </a:extLst>
          </p:cNvPr>
          <p:cNvSpPr>
            <a:spLocks noChangeArrowheads="1"/>
          </p:cNvSpPr>
          <p:nvPr/>
        </p:nvSpPr>
        <p:spPr bwMode="auto">
          <a:xfrm>
            <a:off x="82827" y="77589"/>
            <a:ext cx="8905462" cy="20082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mn-lt"/>
              </a:rPr>
              <a:t>Compressed Raster File Formats</a:t>
            </a:r>
          </a:p>
          <a:p>
            <a:pPr algn="just" defTabSz="685800"/>
            <a:r>
              <a:rPr lang="en-US" altLang="en-US" dirty="0">
                <a:solidFill>
                  <a:srgbClr val="000000"/>
                </a:solidFill>
                <a:latin typeface="+mn-lt"/>
              </a:rPr>
              <a:t>  </a:t>
            </a:r>
            <a:endParaRPr lang="en-US" altLang="en-US" dirty="0">
              <a:latin typeface="+mn-lt"/>
            </a:endParaRPr>
          </a:p>
          <a:p>
            <a:pPr algn="just" defTabSz="685800"/>
            <a:r>
              <a:rPr lang="en-US" altLang="en-US" dirty="0">
                <a:solidFill>
                  <a:srgbClr val="000000"/>
                </a:solidFill>
                <a:latin typeface="+mn-lt"/>
              </a:rPr>
              <a:t>Lossy GIS compression reduces file size by permanently eliminating certain information, especially redundant information (even though the user may not notice it).</a:t>
            </a:r>
          </a:p>
          <a:p>
            <a:pPr algn="just" defTabSz="685800"/>
            <a:endParaRPr lang="en-US" altLang="en-US" dirty="0">
              <a:latin typeface="+mn-lt"/>
            </a:endParaRPr>
          </a:p>
          <a:p>
            <a:pPr algn="just" defTabSz="685800"/>
            <a:r>
              <a:rPr lang="en-US" altLang="en-US" dirty="0">
                <a:solidFill>
                  <a:srgbClr val="000000"/>
                </a:solidFill>
                <a:latin typeface="+mn-lt"/>
              </a:rPr>
              <a:t>These lossy compression algorithms often result in greater reductions of file size. Here are examples of highly compressed GIS formats.</a:t>
            </a:r>
          </a:p>
        </p:txBody>
      </p:sp>
      <p:pic>
        <p:nvPicPr>
          <p:cNvPr id="3" name="Picture 2">
            <a:extLst>
              <a:ext uri="{FF2B5EF4-FFF2-40B4-BE49-F238E27FC236}">
                <a16:creationId xmlns:a16="http://schemas.microsoft.com/office/drawing/2014/main" id="{DDF93F93-5FEB-446C-83CB-3F935B16B383}"/>
              </a:ext>
            </a:extLst>
          </p:cNvPr>
          <p:cNvPicPr>
            <a:picLocks noChangeAspect="1"/>
          </p:cNvPicPr>
          <p:nvPr/>
        </p:nvPicPr>
        <p:blipFill rotWithShape="1">
          <a:blip r:embed="rId2"/>
          <a:srcRect l="7085" t="29839" r="9501" b="12705"/>
          <a:stretch/>
        </p:blipFill>
        <p:spPr>
          <a:xfrm>
            <a:off x="0" y="2551043"/>
            <a:ext cx="8905461" cy="3833820"/>
          </a:xfrm>
          <a:prstGeom prst="rect">
            <a:avLst/>
          </a:prstGeom>
        </p:spPr>
      </p:pic>
    </p:spTree>
    <p:extLst>
      <p:ext uri="{BB962C8B-B14F-4D97-AF65-F5344CB8AC3E}">
        <p14:creationId xmlns:p14="http://schemas.microsoft.com/office/powerpoint/2010/main" val="3340585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ssy vs Lossless">
            <a:extLst>
              <a:ext uri="{FF2B5EF4-FFF2-40B4-BE49-F238E27FC236}">
                <a16:creationId xmlns:a16="http://schemas.microsoft.com/office/drawing/2014/main" id="{3A3B4611-E290-4C51-A393-8FF98E003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 b="49615"/>
          <a:stretch/>
        </p:blipFill>
        <p:spPr bwMode="auto">
          <a:xfrm>
            <a:off x="824803" y="4797288"/>
            <a:ext cx="2386013" cy="15703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AA141A5-D080-4F3B-A887-6856BDAE0670}"/>
              </a:ext>
            </a:extLst>
          </p:cNvPr>
          <p:cNvSpPr/>
          <p:nvPr/>
        </p:nvSpPr>
        <p:spPr>
          <a:xfrm>
            <a:off x="86139" y="173194"/>
            <a:ext cx="8852452" cy="4524315"/>
          </a:xfrm>
          <a:prstGeom prst="rect">
            <a:avLst/>
          </a:prstGeom>
        </p:spPr>
        <p:txBody>
          <a:bodyPr wrap="square">
            <a:spAutoFit/>
          </a:bodyPr>
          <a:lstStyle/>
          <a:p>
            <a:pPr algn="just" fontAlgn="base"/>
            <a:r>
              <a:rPr lang="en-US" b="1" dirty="0">
                <a:solidFill>
                  <a:srgbClr val="000000"/>
                </a:solidFill>
                <a:latin typeface="Roboto"/>
              </a:rPr>
              <a:t>JPEG Compression Example</a:t>
            </a:r>
          </a:p>
          <a:p>
            <a:pPr algn="just" fontAlgn="base"/>
            <a:endParaRPr lang="en-US" b="1" dirty="0">
              <a:solidFill>
                <a:srgbClr val="000000"/>
              </a:solidFill>
              <a:latin typeface="Roboto"/>
            </a:endParaRPr>
          </a:p>
          <a:p>
            <a:pPr algn="just" fontAlgn="base"/>
            <a:r>
              <a:rPr lang="en-US" dirty="0">
                <a:solidFill>
                  <a:srgbClr val="000000"/>
                </a:solidFill>
                <a:latin typeface="Roboto"/>
              </a:rPr>
              <a:t>JPEG stands for Joint Photographic Experts Group, which is the group that created the standard. It has an extension of .JPG and .JPEG and is the most common image format used by digital cameras and on the World Wide Web.</a:t>
            </a:r>
          </a:p>
          <a:p>
            <a:pPr algn="just" fontAlgn="base"/>
            <a:endParaRPr lang="en-US" dirty="0">
              <a:solidFill>
                <a:srgbClr val="000000"/>
              </a:solidFill>
              <a:latin typeface="Roboto"/>
            </a:endParaRPr>
          </a:p>
          <a:p>
            <a:pPr algn="just" fontAlgn="base"/>
            <a:r>
              <a:rPr lang="en-US" dirty="0">
                <a:solidFill>
                  <a:srgbClr val="000000"/>
                </a:solidFill>
                <a:latin typeface="Roboto"/>
              </a:rPr>
              <a:t>It’s a lossy compression type for digital images. Lossy image compression reduces file size and eliminates redundant information. The user decides how much loss to introduce with a trade-off in storage size and quality.</a:t>
            </a:r>
          </a:p>
          <a:p>
            <a:pPr algn="just" fontAlgn="base"/>
            <a:endParaRPr lang="en-US" dirty="0">
              <a:solidFill>
                <a:srgbClr val="000000"/>
              </a:solidFill>
              <a:latin typeface="Roboto"/>
            </a:endParaRPr>
          </a:p>
          <a:p>
            <a:pPr algn="just" fontAlgn="base"/>
            <a:r>
              <a:rPr lang="en-US" dirty="0">
                <a:solidFill>
                  <a:srgbClr val="000000"/>
                </a:solidFill>
                <a:latin typeface="Roboto"/>
              </a:rPr>
              <a:t>For example, the compression quality is a range from 1 to 100. A lower value compresses the raster image, but also reduces the quality.</a:t>
            </a:r>
          </a:p>
          <a:p>
            <a:pPr algn="just" fontAlgn="base"/>
            <a:endParaRPr lang="en-US" dirty="0">
              <a:solidFill>
                <a:srgbClr val="000000"/>
              </a:solidFill>
              <a:latin typeface="Roboto"/>
            </a:endParaRPr>
          </a:p>
          <a:p>
            <a:pPr algn="just" fontAlgn="base"/>
            <a:r>
              <a:rPr lang="en-US" dirty="0">
                <a:solidFill>
                  <a:srgbClr val="000000"/>
                </a:solidFill>
                <a:latin typeface="Roboto"/>
              </a:rPr>
              <a:t>JPEG 2000 (</a:t>
            </a:r>
            <a:r>
              <a:rPr lang="en-US" dirty="0" err="1">
                <a:solidFill>
                  <a:srgbClr val="000000"/>
                </a:solidFill>
                <a:latin typeface="Roboto"/>
              </a:rPr>
              <a:t>JP2</a:t>
            </a:r>
            <a:r>
              <a:rPr lang="en-US" dirty="0">
                <a:solidFill>
                  <a:srgbClr val="000000"/>
                </a:solidFill>
                <a:latin typeface="Roboto"/>
              </a:rPr>
              <a:t>) is the newest version of JPEG. It slightly improves image compression performance over JPEG using two different wavelet transforms. Users can choose low to high levels of compression.</a:t>
            </a:r>
          </a:p>
        </p:txBody>
      </p:sp>
      <p:pic>
        <p:nvPicPr>
          <p:cNvPr id="4" name="Picture 2" descr="Lossy vs Lossless">
            <a:extLst>
              <a:ext uri="{FF2B5EF4-FFF2-40B4-BE49-F238E27FC236}">
                <a16:creationId xmlns:a16="http://schemas.microsoft.com/office/drawing/2014/main" id="{E229CA23-0AEF-4131-91B6-25373DAF4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14"/>
          <a:stretch/>
        </p:blipFill>
        <p:spPr bwMode="auto">
          <a:xfrm>
            <a:off x="5787743" y="4825759"/>
            <a:ext cx="2386013" cy="154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5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E5527-AAA3-429D-A152-0C79CB0F08D1}"/>
              </a:ext>
            </a:extLst>
          </p:cNvPr>
          <p:cNvPicPr>
            <a:picLocks noChangeAspect="1"/>
          </p:cNvPicPr>
          <p:nvPr/>
        </p:nvPicPr>
        <p:blipFill rotWithShape="1">
          <a:blip r:embed="rId2"/>
          <a:srcRect l="7487" t="37568" r="9340" b="29195"/>
          <a:stretch/>
        </p:blipFill>
        <p:spPr>
          <a:xfrm>
            <a:off x="192156" y="662608"/>
            <a:ext cx="8781438" cy="2193235"/>
          </a:xfrm>
          <a:prstGeom prst="rect">
            <a:avLst/>
          </a:prstGeom>
        </p:spPr>
      </p:pic>
    </p:spTree>
    <p:extLst>
      <p:ext uri="{BB962C8B-B14F-4D97-AF65-F5344CB8AC3E}">
        <p14:creationId xmlns:p14="http://schemas.microsoft.com/office/powerpoint/2010/main" val="1426581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A26AD9-FEEF-40D4-B329-070E9D67C824}"/>
              </a:ext>
            </a:extLst>
          </p:cNvPr>
          <p:cNvSpPr>
            <a:spLocks noChangeArrowheads="1"/>
          </p:cNvSpPr>
          <p:nvPr/>
        </p:nvSpPr>
        <p:spPr bwMode="auto">
          <a:xfrm>
            <a:off x="0" y="102795"/>
            <a:ext cx="902473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b="1" dirty="0">
                <a:solidFill>
                  <a:srgbClr val="000000"/>
                </a:solidFill>
                <a:latin typeface="Roboto"/>
              </a:rPr>
              <a:t>CAD File Formats</a:t>
            </a:r>
          </a:p>
          <a:p>
            <a:pPr algn="just" defTabSz="685800"/>
            <a:br>
              <a:rPr lang="en-US" altLang="en-US" dirty="0">
                <a:solidFill>
                  <a:srgbClr val="000000"/>
                </a:solidFill>
                <a:latin typeface="Roboto"/>
              </a:rPr>
            </a:br>
            <a:r>
              <a:rPr lang="en-US" altLang="en-US" dirty="0">
                <a:solidFill>
                  <a:srgbClr val="000000"/>
                </a:solidFill>
                <a:latin typeface="Roboto"/>
              </a:rPr>
              <a:t>CAD (computer assisted drafting) often goes hand-in-hand with Geographic Information System (GIS). GIS imports design models that were likely built in Autodesk or Bentley Systems MicroStation.</a:t>
            </a:r>
            <a:endParaRPr lang="en-US" altLang="en-US" dirty="0"/>
          </a:p>
        </p:txBody>
      </p:sp>
      <p:pic>
        <p:nvPicPr>
          <p:cNvPr id="3" name="Picture 2">
            <a:extLst>
              <a:ext uri="{FF2B5EF4-FFF2-40B4-BE49-F238E27FC236}">
                <a16:creationId xmlns:a16="http://schemas.microsoft.com/office/drawing/2014/main" id="{7D7FB8F9-7408-4CD0-93BD-12E310BF9DA6}"/>
              </a:ext>
            </a:extLst>
          </p:cNvPr>
          <p:cNvPicPr>
            <a:picLocks noChangeAspect="1"/>
          </p:cNvPicPr>
          <p:nvPr/>
        </p:nvPicPr>
        <p:blipFill rotWithShape="1">
          <a:blip r:embed="rId2"/>
          <a:srcRect l="7005" t="25588" r="9018" b="5749"/>
          <a:stretch/>
        </p:blipFill>
        <p:spPr>
          <a:xfrm>
            <a:off x="106018" y="1795669"/>
            <a:ext cx="8918712" cy="4557694"/>
          </a:xfrm>
          <a:prstGeom prst="rect">
            <a:avLst/>
          </a:prstGeom>
        </p:spPr>
      </p:pic>
    </p:spTree>
    <p:extLst>
      <p:ext uri="{BB962C8B-B14F-4D97-AF65-F5344CB8AC3E}">
        <p14:creationId xmlns:p14="http://schemas.microsoft.com/office/powerpoint/2010/main" val="21849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11238-1468-4582-ACB1-E4CC7C90DA9B}"/>
              </a:ext>
            </a:extLst>
          </p:cNvPr>
          <p:cNvSpPr>
            <a:spLocks noChangeArrowheads="1"/>
          </p:cNvSpPr>
          <p:nvPr/>
        </p:nvSpPr>
        <p:spPr bwMode="auto">
          <a:xfrm>
            <a:off x="46384" y="166463"/>
            <a:ext cx="1744708"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rgbClr val="000000"/>
                </a:solidFill>
                <a:latin typeface="Roboto"/>
              </a:rPr>
              <a:t>LiDAR File Formats</a:t>
            </a:r>
          </a:p>
          <a:p>
            <a:pPr defTabSz="685800"/>
            <a:r>
              <a:rPr lang="en-US" altLang="en-US" sz="450" dirty="0"/>
              <a:t>  </a:t>
            </a:r>
            <a:endParaRPr lang="en-US" altLang="en-US" sz="1350" dirty="0"/>
          </a:p>
        </p:txBody>
      </p:sp>
      <p:pic>
        <p:nvPicPr>
          <p:cNvPr id="3" name="Picture 2">
            <a:extLst>
              <a:ext uri="{FF2B5EF4-FFF2-40B4-BE49-F238E27FC236}">
                <a16:creationId xmlns:a16="http://schemas.microsoft.com/office/drawing/2014/main" id="{3CE3F282-C0FF-4477-9DC9-468A6B7C1C5C}"/>
              </a:ext>
            </a:extLst>
          </p:cNvPr>
          <p:cNvPicPr>
            <a:picLocks noChangeAspect="1"/>
          </p:cNvPicPr>
          <p:nvPr/>
        </p:nvPicPr>
        <p:blipFill rotWithShape="1">
          <a:blip r:embed="rId2"/>
          <a:srcRect l="8454" t="28937" r="7408" b="13349"/>
          <a:stretch/>
        </p:blipFill>
        <p:spPr>
          <a:xfrm>
            <a:off x="24983" y="410817"/>
            <a:ext cx="9072633" cy="3889513"/>
          </a:xfrm>
          <a:prstGeom prst="rect">
            <a:avLst/>
          </a:prstGeom>
        </p:spPr>
      </p:pic>
      <p:pic>
        <p:nvPicPr>
          <p:cNvPr id="5" name="Picture 4">
            <a:extLst>
              <a:ext uri="{FF2B5EF4-FFF2-40B4-BE49-F238E27FC236}">
                <a16:creationId xmlns:a16="http://schemas.microsoft.com/office/drawing/2014/main" id="{1DD0FCFE-6AE6-46F9-964E-FB66EBD89BB2}"/>
              </a:ext>
            </a:extLst>
          </p:cNvPr>
          <p:cNvPicPr>
            <a:picLocks noChangeAspect="1"/>
          </p:cNvPicPr>
          <p:nvPr/>
        </p:nvPicPr>
        <p:blipFill rotWithShape="1">
          <a:blip r:embed="rId3"/>
          <a:srcRect l="8696" t="40789" r="8374" b="24686"/>
          <a:stretch/>
        </p:blipFill>
        <p:spPr>
          <a:xfrm>
            <a:off x="46384" y="4273825"/>
            <a:ext cx="8965096" cy="2332666"/>
          </a:xfrm>
          <a:prstGeom prst="rect">
            <a:avLst/>
          </a:prstGeom>
        </p:spPr>
      </p:pic>
    </p:spTree>
    <p:extLst>
      <p:ext uri="{BB962C8B-B14F-4D97-AF65-F5344CB8AC3E}">
        <p14:creationId xmlns:p14="http://schemas.microsoft.com/office/powerpoint/2010/main" val="2415578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34C18-1F59-4C63-8E67-D23F17A75CE2}"/>
              </a:ext>
            </a:extLst>
          </p:cNvPr>
          <p:cNvSpPr/>
          <p:nvPr/>
        </p:nvSpPr>
        <p:spPr>
          <a:xfrm>
            <a:off x="0" y="205317"/>
            <a:ext cx="8917033" cy="1200329"/>
          </a:xfrm>
          <a:prstGeom prst="rect">
            <a:avLst/>
          </a:prstGeom>
        </p:spPr>
        <p:txBody>
          <a:bodyPr wrap="square">
            <a:spAutoFit/>
          </a:bodyPr>
          <a:lstStyle/>
          <a:p>
            <a:pPr algn="just" fontAlgn="base"/>
            <a:r>
              <a:rPr lang="en-US" b="1" dirty="0">
                <a:solidFill>
                  <a:srgbClr val="000000"/>
                </a:solidFill>
                <a:latin typeface="Roboto"/>
              </a:rPr>
              <a:t>Multitemporal File Formats</a:t>
            </a:r>
          </a:p>
          <a:p>
            <a:pPr algn="just" fontAlgn="base"/>
            <a:endParaRPr lang="en-US" b="1" dirty="0">
              <a:solidFill>
                <a:srgbClr val="000000"/>
              </a:solidFill>
              <a:latin typeface="Roboto"/>
            </a:endParaRPr>
          </a:p>
          <a:p>
            <a:pPr algn="just" fontAlgn="base"/>
            <a:r>
              <a:rPr lang="en-US" dirty="0">
                <a:solidFill>
                  <a:srgbClr val="000000"/>
                </a:solidFill>
                <a:latin typeface="Roboto"/>
              </a:rPr>
              <a:t>Temporal data has a time component attached to it. A lot of weather data uses temporal GIS data formats because how important time is related to weather.</a:t>
            </a:r>
          </a:p>
        </p:txBody>
      </p:sp>
      <p:pic>
        <p:nvPicPr>
          <p:cNvPr id="3" name="Picture 2">
            <a:extLst>
              <a:ext uri="{FF2B5EF4-FFF2-40B4-BE49-F238E27FC236}">
                <a16:creationId xmlns:a16="http://schemas.microsoft.com/office/drawing/2014/main" id="{E79EB730-B421-469F-8EEB-F50FCA0ED0FF}"/>
              </a:ext>
            </a:extLst>
          </p:cNvPr>
          <p:cNvPicPr>
            <a:picLocks noChangeAspect="1"/>
          </p:cNvPicPr>
          <p:nvPr/>
        </p:nvPicPr>
        <p:blipFill rotWithShape="1">
          <a:blip r:embed="rId2"/>
          <a:srcRect l="8120" t="11934" r="7822" b="4589"/>
          <a:stretch/>
        </p:blipFill>
        <p:spPr>
          <a:xfrm>
            <a:off x="251790" y="1421273"/>
            <a:ext cx="8428383" cy="5231410"/>
          </a:xfrm>
          <a:prstGeom prst="rect">
            <a:avLst/>
          </a:prstGeom>
        </p:spPr>
      </p:pic>
    </p:spTree>
    <p:extLst>
      <p:ext uri="{BB962C8B-B14F-4D97-AF65-F5344CB8AC3E}">
        <p14:creationId xmlns:p14="http://schemas.microsoft.com/office/powerpoint/2010/main" val="113330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body" idx="1"/>
          </p:nvPr>
        </p:nvSpPr>
        <p:spPr>
          <a:xfrm>
            <a:off x="166800" y="1489950"/>
            <a:ext cx="8443800" cy="4153800"/>
          </a:xfrm>
          <a:prstGeom prst="rect">
            <a:avLst/>
          </a:prstGeom>
        </p:spPr>
        <p:txBody>
          <a:bodyPr spcFirstLastPara="1" wrap="square" lIns="91425" tIns="91425" rIns="91425" bIns="91425" anchor="t" anchorCtr="0">
            <a:noAutofit/>
          </a:bodyPr>
          <a:lstStyle/>
          <a:p>
            <a:pPr indent="-368300">
              <a:buSzPts val="2200"/>
            </a:pPr>
            <a:r>
              <a:rPr lang="en" sz="2200"/>
              <a:t>Rectangular dataset with a particularly useful format:</a:t>
            </a:r>
            <a:endParaRPr sz="2200"/>
          </a:p>
          <a:p>
            <a:pPr lvl="1" indent="-368300">
              <a:buSzPts val="2200"/>
            </a:pPr>
            <a:r>
              <a:rPr lang="en" sz="2200"/>
              <a:t>Every variable has its own column</a:t>
            </a:r>
            <a:endParaRPr sz="2200"/>
          </a:p>
          <a:p>
            <a:pPr lvl="1" indent="-368300">
              <a:buSzPts val="2200"/>
            </a:pPr>
            <a:r>
              <a:rPr lang="en" sz="2200"/>
              <a:t>Every observation has its own row</a:t>
            </a:r>
            <a:endParaRPr sz="2200"/>
          </a:p>
          <a:p>
            <a:pPr lvl="1" indent="-368300">
              <a:buSzPts val="2200"/>
            </a:pPr>
            <a:r>
              <a:rPr lang="en" sz="2200"/>
              <a:t>Every value has its own cell</a:t>
            </a:r>
            <a:endParaRPr sz="2200"/>
          </a:p>
        </p:txBody>
      </p:sp>
      <p:sp>
        <p:nvSpPr>
          <p:cNvPr id="133" name="Google Shape;133;p23"/>
          <p:cNvSpPr txBox="1">
            <a:spLocks noGrp="1"/>
          </p:cNvSpPr>
          <p:nvPr>
            <p:ph type="title"/>
          </p:nvPr>
        </p:nvSpPr>
        <p:spPr>
          <a:xfrm>
            <a:off x="166800" y="857249"/>
            <a:ext cx="8229600" cy="663900"/>
          </a:xfrm>
          <a:prstGeom prst="rect">
            <a:avLst/>
          </a:prstGeom>
        </p:spPr>
        <p:txBody>
          <a:bodyPr spcFirstLastPara="1" wrap="square" lIns="91425" tIns="91425" rIns="91425" bIns="91425" anchor="t" anchorCtr="0">
            <a:noAutofit/>
          </a:bodyPr>
          <a:lstStyle/>
          <a:p>
            <a:r>
              <a:rPr lang="en"/>
              <a:t>Tidy Data</a:t>
            </a:r>
            <a:endParaRPr/>
          </a:p>
        </p:txBody>
      </p:sp>
      <p:pic>
        <p:nvPicPr>
          <p:cNvPr id="6" name="Google Shape;134;p23"/>
          <p:cNvPicPr preferRelativeResize="0"/>
          <p:nvPr/>
        </p:nvPicPr>
        <p:blipFill>
          <a:blip r:embed="rId3">
            <a:alphaModFix/>
          </a:blip>
          <a:stretch>
            <a:fillRect/>
          </a:stretch>
        </p:blipFill>
        <p:spPr>
          <a:xfrm>
            <a:off x="0" y="3653161"/>
            <a:ext cx="9144000" cy="2857500"/>
          </a:xfrm>
          <a:prstGeom prst="rect">
            <a:avLst/>
          </a:prstGeom>
          <a:noFill/>
          <a:ln>
            <a:noFill/>
          </a:ln>
        </p:spPr>
      </p:pic>
    </p:spTree>
    <p:extLst>
      <p:ext uri="{BB962C8B-B14F-4D97-AF65-F5344CB8AC3E}">
        <p14:creationId xmlns:p14="http://schemas.microsoft.com/office/powerpoint/2010/main" val="27513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Effect transition="in" filter="fade">
                                      <p:cBhvr>
                                        <p:cTn id="7" dur="1"/>
                                        <p:tgtEl>
                                          <p:spTgt spid="1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xEl>
                                              <p:pRg st="1" end="1"/>
                                            </p:txEl>
                                          </p:spTgt>
                                        </p:tgtEl>
                                        <p:attrNameLst>
                                          <p:attrName>style.visibility</p:attrName>
                                        </p:attrNameLst>
                                      </p:cBhvr>
                                      <p:to>
                                        <p:strVal val="visible"/>
                                      </p:to>
                                    </p:set>
                                    <p:animEffect transition="in" filter="fade">
                                      <p:cBhvr>
                                        <p:cTn id="12" dur="1"/>
                                        <p:tgtEl>
                                          <p:spTgt spid="1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xEl>
                                              <p:pRg st="2" end="2"/>
                                            </p:txEl>
                                          </p:spTgt>
                                        </p:tgtEl>
                                        <p:attrNameLst>
                                          <p:attrName>style.visibility</p:attrName>
                                        </p:attrNameLst>
                                      </p:cBhvr>
                                      <p:to>
                                        <p:strVal val="visible"/>
                                      </p:to>
                                    </p:set>
                                    <p:animEffect transition="in" filter="fade">
                                      <p:cBhvr>
                                        <p:cTn id="17" dur="1"/>
                                        <p:tgtEl>
                                          <p:spTgt spid="1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xEl>
                                              <p:pRg st="3" end="3"/>
                                            </p:txEl>
                                          </p:spTgt>
                                        </p:tgtEl>
                                        <p:attrNameLst>
                                          <p:attrName>style.visibility</p:attrName>
                                        </p:attrNameLst>
                                      </p:cBhvr>
                                      <p:to>
                                        <p:strVal val="visible"/>
                                      </p:to>
                                    </p:set>
                                    <p:animEffect transition="in" filter="fade">
                                      <p:cBhvr>
                                        <p:cTn id="22" dur="1"/>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9931EB-14C1-4A0D-A966-F09D1AA0C854}"/>
              </a:ext>
            </a:extLst>
          </p:cNvPr>
          <p:cNvPicPr>
            <a:picLocks noChangeAspect="1"/>
          </p:cNvPicPr>
          <p:nvPr/>
        </p:nvPicPr>
        <p:blipFill rotWithShape="1">
          <a:blip r:embed="rId2"/>
          <a:srcRect l="8293" t="17729" r="8294" b="47359"/>
          <a:stretch/>
        </p:blipFill>
        <p:spPr>
          <a:xfrm>
            <a:off x="198782" y="1119808"/>
            <a:ext cx="8827753" cy="2309192"/>
          </a:xfrm>
          <a:prstGeom prst="rect">
            <a:avLst/>
          </a:prstGeom>
        </p:spPr>
      </p:pic>
    </p:spTree>
    <p:extLst>
      <p:ext uri="{BB962C8B-B14F-4D97-AF65-F5344CB8AC3E}">
        <p14:creationId xmlns:p14="http://schemas.microsoft.com/office/powerpoint/2010/main" val="253738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FE8FEF-640B-412D-B0BF-8F3188CA1BED}"/>
              </a:ext>
            </a:extLst>
          </p:cNvPr>
          <p:cNvPicPr>
            <a:picLocks noChangeAspect="1"/>
          </p:cNvPicPr>
          <p:nvPr/>
        </p:nvPicPr>
        <p:blipFill>
          <a:blip r:embed="rId2"/>
          <a:stretch>
            <a:fillRect/>
          </a:stretch>
        </p:blipFill>
        <p:spPr>
          <a:xfrm>
            <a:off x="0" y="766080"/>
            <a:ext cx="9144000" cy="5789668"/>
          </a:xfrm>
          <a:prstGeom prst="rect">
            <a:avLst/>
          </a:prstGeom>
        </p:spPr>
      </p:pic>
      <p:sp>
        <p:nvSpPr>
          <p:cNvPr id="3" name="Shape 133">
            <a:extLst>
              <a:ext uri="{FF2B5EF4-FFF2-40B4-BE49-F238E27FC236}">
                <a16:creationId xmlns:a16="http://schemas.microsoft.com/office/drawing/2014/main" id="{671C4E83-A1A1-4128-9C85-1569D1D2243B}"/>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IMPORTAR DATOS</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a16="http://schemas.microsoft.com/office/drawing/2014/main" id="{5A2FB9CD-3A53-4BEA-989D-3F930B04237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a16="http://schemas.microsoft.com/office/drawing/2014/main" id="{80D8626F-ECEA-4087-94AE-2C814AFBC472}"/>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8960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0B671-D364-4C42-AA00-B2CD64D77A41}"/>
              </a:ext>
            </a:extLst>
          </p:cNvPr>
          <p:cNvPicPr>
            <a:picLocks noChangeAspect="1"/>
          </p:cNvPicPr>
          <p:nvPr/>
        </p:nvPicPr>
        <p:blipFill rotWithShape="1">
          <a:blip r:embed="rId2"/>
          <a:srcRect t="35050"/>
          <a:stretch/>
        </p:blipFill>
        <p:spPr>
          <a:xfrm>
            <a:off x="0" y="1179449"/>
            <a:ext cx="9144000" cy="3710844"/>
          </a:xfrm>
          <a:prstGeom prst="rect">
            <a:avLst/>
          </a:prstGeom>
        </p:spPr>
      </p:pic>
      <p:sp>
        <p:nvSpPr>
          <p:cNvPr id="3" name="Shape 133">
            <a:extLst>
              <a:ext uri="{FF2B5EF4-FFF2-40B4-BE49-F238E27FC236}">
                <a16:creationId xmlns:a16="http://schemas.microsoft.com/office/drawing/2014/main" id="{BAC71F3C-EF4B-47B2-8E76-B979109C1CAE}"/>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IMPORTAR DATOS</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a16="http://schemas.microsoft.com/office/drawing/2014/main" id="{08C72F7E-E503-4538-AE21-A05C03348575}"/>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a16="http://schemas.microsoft.com/office/drawing/2014/main" id="{16E59995-0CB5-488C-9B4C-C6BB5F5DEDB3}"/>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5593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CDD54-6CB6-4CA0-9985-E06D19D1B703}"/>
              </a:ext>
            </a:extLst>
          </p:cNvPr>
          <p:cNvPicPr>
            <a:picLocks noChangeAspect="1"/>
          </p:cNvPicPr>
          <p:nvPr/>
        </p:nvPicPr>
        <p:blipFill rotWithShape="1">
          <a:blip r:embed="rId2"/>
          <a:srcRect t="47915"/>
          <a:stretch/>
        </p:blipFill>
        <p:spPr>
          <a:xfrm>
            <a:off x="0" y="1384852"/>
            <a:ext cx="9144000" cy="1903045"/>
          </a:xfrm>
          <a:prstGeom prst="rect">
            <a:avLst/>
          </a:prstGeom>
        </p:spPr>
      </p:pic>
      <p:sp>
        <p:nvSpPr>
          <p:cNvPr id="3" name="Shape 133">
            <a:extLst>
              <a:ext uri="{FF2B5EF4-FFF2-40B4-BE49-F238E27FC236}">
                <a16:creationId xmlns:a16="http://schemas.microsoft.com/office/drawing/2014/main" id="{F40012CA-DD24-440B-B2A4-60295C1DA704}"/>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EXPORTAR DATOS</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a16="http://schemas.microsoft.com/office/drawing/2014/main" id="{53149AA5-C7A2-4EF6-9131-A6CA021D275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a16="http://schemas.microsoft.com/office/drawing/2014/main" id="{85C96FAA-B6D0-4D34-BD12-951D50D4600C}"/>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88781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0068" y="2655754"/>
            <a:ext cx="2205594" cy="1925705"/>
          </a:xfrm>
          <a:prstGeom prst="rect">
            <a:avLst/>
          </a:prstGeom>
        </p:spPr>
      </p:pic>
      <p:sp>
        <p:nvSpPr>
          <p:cNvPr id="2" name="Title 1"/>
          <p:cNvSpPr>
            <a:spLocks noGrp="1"/>
          </p:cNvSpPr>
          <p:nvPr>
            <p:ph type="title"/>
          </p:nvPr>
        </p:nvSpPr>
        <p:spPr>
          <a:xfrm>
            <a:off x="414337" y="857251"/>
            <a:ext cx="8101013" cy="994172"/>
          </a:xfrm>
        </p:spPr>
        <p:txBody>
          <a:bodyPr/>
          <a:lstStyle/>
          <a:p>
            <a:r>
              <a:rPr lang="en-US" dirty="0"/>
              <a:t>What is a model?</a:t>
            </a:r>
          </a:p>
        </p:txBody>
      </p:sp>
      <p:sp>
        <p:nvSpPr>
          <p:cNvPr id="3" name="Content Placeholder 2"/>
          <p:cNvSpPr>
            <a:spLocks noGrp="1"/>
          </p:cNvSpPr>
          <p:nvPr>
            <p:ph idx="1"/>
          </p:nvPr>
        </p:nvSpPr>
        <p:spPr>
          <a:xfrm>
            <a:off x="628650" y="1626794"/>
            <a:ext cx="7886700" cy="1279922"/>
          </a:xfrm>
        </p:spPr>
        <p:txBody>
          <a:bodyPr>
            <a:normAutofit/>
          </a:bodyPr>
          <a:lstStyle/>
          <a:p>
            <a:pPr marL="10715" indent="0">
              <a:buNone/>
            </a:pPr>
            <a:r>
              <a:rPr lang="en-US" i="1" dirty="0"/>
              <a:t>A model is an an </a:t>
            </a:r>
            <a:r>
              <a:rPr lang="en-US" b="1" i="1" dirty="0"/>
              <a:t>idealized</a:t>
            </a:r>
            <a:r>
              <a:rPr lang="en-US" i="1" dirty="0"/>
              <a:t> representation of a system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090" y="2655754"/>
            <a:ext cx="2052866" cy="1803396"/>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9875" y="2778993"/>
            <a:ext cx="2099035" cy="1679228"/>
          </a:xfrm>
          <a:prstGeom prst="rect">
            <a:avLst/>
          </a:prstGeom>
        </p:spPr>
      </p:pic>
      <p:sp>
        <p:nvSpPr>
          <p:cNvPr id="11" name="TextBox 10"/>
          <p:cNvSpPr txBox="1"/>
          <p:nvPr/>
        </p:nvSpPr>
        <p:spPr>
          <a:xfrm>
            <a:off x="840881" y="4561934"/>
            <a:ext cx="1881945" cy="415498"/>
          </a:xfrm>
          <a:prstGeom prst="rect">
            <a:avLst/>
          </a:prstGeom>
        </p:spPr>
        <p:txBody>
          <a:bodyPr wrap="square" rtlCol="0">
            <a:spAutoFit/>
          </a:bodyPr>
          <a:lstStyle/>
          <a:p>
            <a:pPr algn="ctr"/>
            <a:r>
              <a:rPr lang="en-US" sz="1050" dirty="0"/>
              <a:t>Atoms don’t actually work like this</a:t>
            </a:r>
            <a:r>
              <a:rPr lang="mr-IN" sz="1050" dirty="0"/>
              <a:t>…</a:t>
            </a:r>
            <a:endParaRPr lang="en-US" sz="1050" dirty="0"/>
          </a:p>
        </p:txBody>
      </p:sp>
      <p:sp>
        <p:nvSpPr>
          <p:cNvPr id="12" name="TextBox 11"/>
          <p:cNvSpPr txBox="1"/>
          <p:nvPr/>
        </p:nvSpPr>
        <p:spPr>
          <a:xfrm>
            <a:off x="3674860" y="4554960"/>
            <a:ext cx="1659513" cy="415498"/>
          </a:xfrm>
          <a:prstGeom prst="rect">
            <a:avLst/>
          </a:prstGeom>
        </p:spPr>
        <p:txBody>
          <a:bodyPr wrap="square" rtlCol="0">
            <a:spAutoFit/>
          </a:bodyPr>
          <a:lstStyle/>
          <a:p>
            <a:pPr algn="ctr"/>
            <a:r>
              <a:rPr lang="en-US" sz="1050" dirty="0"/>
              <a:t>Proteins are far more complex</a:t>
            </a:r>
          </a:p>
        </p:txBody>
      </p:sp>
      <p:sp>
        <p:nvSpPr>
          <p:cNvPr id="14" name="TextBox 13"/>
          <p:cNvSpPr txBox="1"/>
          <p:nvPr/>
        </p:nvSpPr>
        <p:spPr>
          <a:xfrm>
            <a:off x="6322905" y="4581459"/>
            <a:ext cx="1960172" cy="415498"/>
          </a:xfrm>
          <a:prstGeom prst="rect">
            <a:avLst/>
          </a:prstGeom>
        </p:spPr>
        <p:txBody>
          <a:bodyPr wrap="square" rtlCol="0">
            <a:spAutoFit/>
          </a:bodyPr>
          <a:lstStyle/>
          <a:p>
            <a:pPr algn="ctr"/>
            <a:r>
              <a:rPr lang="en-US" sz="1050" dirty="0"/>
              <a:t>We haven’t really seen one of these.</a:t>
            </a:r>
          </a:p>
        </p:txBody>
      </p:sp>
    </p:spTree>
    <p:extLst>
      <p:ext uri="{BB962C8B-B14F-4D97-AF65-F5344CB8AC3E}">
        <p14:creationId xmlns:p14="http://schemas.microsoft.com/office/powerpoint/2010/main" val="299147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7018" y="1354207"/>
            <a:ext cx="2802836" cy="4194313"/>
          </a:xfrm>
          <a:prstGeom prst="rect">
            <a:avLst/>
          </a:prstGeom>
          <a:effectLst>
            <a:softEdge rad="241300"/>
          </a:effectLst>
        </p:spPr>
      </p:pic>
      <p:sp>
        <p:nvSpPr>
          <p:cNvPr id="5" name="Rounded Rectangular Callout 4"/>
          <p:cNvSpPr/>
          <p:nvPr/>
        </p:nvSpPr>
        <p:spPr>
          <a:xfrm>
            <a:off x="3498573" y="1115668"/>
            <a:ext cx="4532245" cy="2077278"/>
          </a:xfrm>
          <a:prstGeom prst="wedgeRoundRectCallout">
            <a:avLst>
              <a:gd name="adj1" fmla="val -68536"/>
              <a:gd name="adj2" fmla="val 3307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000" i="1" dirty="0">
                <a:latin typeface="Times" charset="0"/>
                <a:ea typeface="Times" charset="0"/>
                <a:cs typeface="Times" charset="0"/>
              </a:rPr>
              <a:t>“Essentially, </a:t>
            </a:r>
            <a:br>
              <a:rPr lang="en-US" sz="3000" i="1" dirty="0">
                <a:latin typeface="Times" charset="0"/>
                <a:ea typeface="Times" charset="0"/>
                <a:cs typeface="Times" charset="0"/>
              </a:rPr>
            </a:br>
            <a:r>
              <a:rPr lang="en-US" sz="3600" i="1" dirty="0">
                <a:latin typeface="Times" charset="0"/>
                <a:ea typeface="Times" charset="0"/>
                <a:cs typeface="Times" charset="0"/>
              </a:rPr>
              <a:t>all models are wrong, </a:t>
            </a:r>
            <a:br>
              <a:rPr lang="en-US" sz="3600" i="1" dirty="0">
                <a:latin typeface="Times" charset="0"/>
                <a:ea typeface="Times" charset="0"/>
                <a:cs typeface="Times" charset="0"/>
              </a:rPr>
            </a:br>
            <a:r>
              <a:rPr lang="en-US" sz="3000" i="1" dirty="0">
                <a:latin typeface="Times" charset="0"/>
                <a:ea typeface="Times" charset="0"/>
                <a:cs typeface="Times" charset="0"/>
              </a:rPr>
              <a:t>but some are useful.”</a:t>
            </a:r>
          </a:p>
        </p:txBody>
      </p:sp>
      <p:sp>
        <p:nvSpPr>
          <p:cNvPr id="6" name="TextBox 5"/>
          <p:cNvSpPr txBox="1"/>
          <p:nvPr/>
        </p:nvSpPr>
        <p:spPr>
          <a:xfrm>
            <a:off x="3498574" y="3769416"/>
            <a:ext cx="2234907" cy="1800493"/>
          </a:xfrm>
          <a:prstGeom prst="rect">
            <a:avLst/>
          </a:prstGeom>
        </p:spPr>
        <p:txBody>
          <a:bodyPr wrap="none" rtlCol="0">
            <a:spAutoFit/>
          </a:bodyPr>
          <a:lstStyle/>
          <a:p>
            <a:r>
              <a:rPr lang="en-US" sz="3000" dirty="0">
                <a:solidFill>
                  <a:schemeClr val="bg1"/>
                </a:solidFill>
              </a:rPr>
              <a:t>George Box</a:t>
            </a:r>
          </a:p>
          <a:p>
            <a:r>
              <a:rPr lang="en-US" sz="2700" dirty="0">
                <a:solidFill>
                  <a:schemeClr val="bg1"/>
                </a:solidFill>
              </a:rPr>
              <a:t>Statistician</a:t>
            </a:r>
          </a:p>
          <a:p>
            <a:r>
              <a:rPr lang="en-US" sz="2400" dirty="0">
                <a:solidFill>
                  <a:schemeClr val="bg1"/>
                </a:solidFill>
              </a:rPr>
              <a:t>1919-2013 </a:t>
            </a:r>
          </a:p>
          <a:p>
            <a:endParaRPr lang="en-US" sz="3000" dirty="0">
              <a:solidFill>
                <a:schemeClr val="bg1"/>
              </a:solidFill>
            </a:endParaRPr>
          </a:p>
        </p:txBody>
      </p:sp>
    </p:spTree>
    <p:extLst>
      <p:ext uri="{BB962C8B-B14F-4D97-AF65-F5344CB8AC3E}">
        <p14:creationId xmlns:p14="http://schemas.microsoft.com/office/powerpoint/2010/main" val="2532618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337" y="954001"/>
            <a:ext cx="8101013" cy="994172"/>
          </a:xfrm>
        </p:spPr>
        <p:txBody>
          <a:bodyPr/>
          <a:lstStyle/>
          <a:p>
            <a:r>
              <a:rPr lang="en-US" dirty="0"/>
              <a:t>Why do we build models?</a:t>
            </a:r>
          </a:p>
        </p:txBody>
      </p:sp>
      <p:sp>
        <p:nvSpPr>
          <p:cNvPr id="5" name="Content Placeholder 4"/>
          <p:cNvSpPr>
            <a:spLocks noGrp="1"/>
          </p:cNvSpPr>
          <p:nvPr>
            <p:ph idx="1"/>
          </p:nvPr>
        </p:nvSpPr>
        <p:spPr>
          <a:xfrm>
            <a:off x="628650" y="1948173"/>
            <a:ext cx="7886700" cy="3779251"/>
          </a:xfrm>
        </p:spPr>
        <p:txBody>
          <a:bodyPr>
            <a:normAutofit/>
          </a:bodyPr>
          <a:lstStyle/>
          <a:p>
            <a:r>
              <a:rPr lang="en-US" dirty="0"/>
              <a:t>Models enable us to make </a:t>
            </a:r>
            <a:r>
              <a:rPr lang="en-US" b="1" dirty="0"/>
              <a:t>accurate</a:t>
            </a:r>
            <a:r>
              <a:rPr lang="en-US" dirty="0"/>
              <a:t> </a:t>
            </a:r>
            <a:r>
              <a:rPr lang="en-US" b="1" dirty="0"/>
              <a:t>predictions</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6261" y="2621947"/>
            <a:ext cx="2804078" cy="1869385"/>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33040" y="2621947"/>
            <a:ext cx="2663687" cy="187085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337" y="2621948"/>
            <a:ext cx="2593013" cy="1874457"/>
          </a:xfrm>
          <a:prstGeom prst="rect">
            <a:avLst/>
          </a:prstGeom>
        </p:spPr>
      </p:pic>
    </p:spTree>
    <p:extLst>
      <p:ext uri="{BB962C8B-B14F-4D97-AF65-F5344CB8AC3E}">
        <p14:creationId xmlns:p14="http://schemas.microsoft.com/office/powerpoint/2010/main" val="271929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337" y="-1871197"/>
            <a:ext cx="8101013" cy="994172"/>
          </a:xfrm>
        </p:spPr>
        <p:txBody>
          <a:bodyPr/>
          <a:lstStyle/>
          <a:p>
            <a:r>
              <a:rPr lang="en-US" dirty="0"/>
              <a:t>Why do we build models?</a:t>
            </a:r>
          </a:p>
        </p:txBody>
      </p:sp>
      <p:sp>
        <p:nvSpPr>
          <p:cNvPr id="5" name="Content Placeholder 4"/>
          <p:cNvSpPr>
            <a:spLocks noGrp="1"/>
          </p:cNvSpPr>
          <p:nvPr>
            <p:ph idx="1"/>
          </p:nvPr>
        </p:nvSpPr>
        <p:spPr>
          <a:xfrm>
            <a:off x="628650" y="-19774"/>
            <a:ext cx="7886700" cy="3779251"/>
          </a:xfrm>
        </p:spPr>
        <p:txBody>
          <a:bodyPr>
            <a:normAutofit/>
          </a:bodyPr>
          <a:lstStyle/>
          <a:p>
            <a:r>
              <a:rPr lang="en-US" dirty="0"/>
              <a:t>Models enable us to make </a:t>
            </a:r>
            <a:r>
              <a:rPr lang="en-US" b="1"/>
              <a:t>accurate</a:t>
            </a:r>
            <a:r>
              <a:rPr lang="en-US"/>
              <a:t> </a:t>
            </a:r>
            <a:r>
              <a:rPr lang="en-US" b="1"/>
              <a:t>predictions</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6261" y="654000"/>
            <a:ext cx="2804078" cy="1869385"/>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33040" y="653999"/>
            <a:ext cx="2663687" cy="187085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337" y="654000"/>
            <a:ext cx="2593013" cy="1874457"/>
          </a:xfrm>
          <a:prstGeom prst="rect">
            <a:avLst/>
          </a:prstGeom>
        </p:spPr>
      </p:pic>
      <p:sp>
        <p:nvSpPr>
          <p:cNvPr id="2" name="Rectangle 1"/>
          <p:cNvSpPr/>
          <p:nvPr/>
        </p:nvSpPr>
        <p:spPr>
          <a:xfrm>
            <a:off x="628650" y="2894344"/>
            <a:ext cx="5554726" cy="383182"/>
          </a:xfrm>
          <a:prstGeom prst="rect">
            <a:avLst/>
          </a:prstGeom>
        </p:spPr>
        <p:txBody>
          <a:bodyPr wrap="none">
            <a:spAutoFit/>
          </a:bodyPr>
          <a:lstStyle/>
          <a:p>
            <a:pPr marL="342900" indent="-332185" defTabSz="685783">
              <a:lnSpc>
                <a:spcPct val="90000"/>
              </a:lnSpc>
              <a:spcBef>
                <a:spcPts val="1650"/>
              </a:spcBef>
              <a:buSzPct val="100000"/>
              <a:buFont typeface="Wingdings" charset="2"/>
              <a:buChar char="Ø"/>
            </a:pPr>
            <a:r>
              <a:rPr lang="en-US" sz="2100" b="1" dirty="0">
                <a:ea typeface="Helvetica Neue Light" charset="0"/>
                <a:cs typeface="Helvetica Neue Light" charset="0"/>
              </a:rPr>
              <a:t>Provide insight</a:t>
            </a:r>
            <a:r>
              <a:rPr lang="en-US" sz="2100" dirty="0">
                <a:ea typeface="Helvetica Neue Light" charset="0"/>
                <a:cs typeface="Helvetica Neue Light" charset="0"/>
              </a:rPr>
              <a:t> into complex phenomena</a:t>
            </a:r>
          </a:p>
        </p:txBody>
      </p:sp>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79584" y="3475019"/>
            <a:ext cx="2780195" cy="2112861"/>
          </a:xfrm>
          <a:prstGeom prst="rect">
            <a:avLst/>
          </a:prstGeom>
        </p:spPr>
      </p:pic>
      <p:pic>
        <p:nvPicPr>
          <p:cNvPr id="12" name="Picture 11"/>
          <p:cNvPicPr>
            <a:picLocks noChangeAspect="1"/>
          </p:cNvPicPr>
          <p:nvPr/>
        </p:nvPicPr>
        <p:blipFill>
          <a:blip r:embed="rId6"/>
          <a:stretch>
            <a:fillRect/>
          </a:stretch>
        </p:blipFill>
        <p:spPr>
          <a:xfrm>
            <a:off x="6608226" y="3475020"/>
            <a:ext cx="2298665" cy="2298665"/>
          </a:xfrm>
          <a:prstGeom prst="rect">
            <a:avLst/>
          </a:prstGeom>
        </p:spPr>
      </p:pic>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4338" y="3458678"/>
            <a:ext cx="2886068" cy="2112861"/>
          </a:xfrm>
          <a:prstGeom prst="rect">
            <a:avLst/>
          </a:prstGeom>
        </p:spPr>
      </p:pic>
    </p:spTree>
    <p:extLst>
      <p:ext uri="{BB962C8B-B14F-4D97-AF65-F5344CB8AC3E}">
        <p14:creationId xmlns:p14="http://schemas.microsoft.com/office/powerpoint/2010/main" val="55984035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91173-F900-4660-ADDF-B9F34903BB2D}"/>
              </a:ext>
            </a:extLst>
          </p:cNvPr>
          <p:cNvPicPr>
            <a:picLocks noChangeAspect="1"/>
          </p:cNvPicPr>
          <p:nvPr/>
        </p:nvPicPr>
        <p:blipFill rotWithShape="1">
          <a:blip r:embed="rId2"/>
          <a:srcRect l="3724" t="20124" r="2757" b="13448"/>
          <a:stretch/>
        </p:blipFill>
        <p:spPr>
          <a:xfrm>
            <a:off x="340534" y="1721594"/>
            <a:ext cx="8551217" cy="3796337"/>
          </a:xfrm>
          <a:prstGeom prst="rect">
            <a:avLst/>
          </a:prstGeom>
        </p:spPr>
      </p:pic>
      <p:pic>
        <p:nvPicPr>
          <p:cNvPr id="1026" name="Picture 2" descr="Resultado de imagen para LANDSLIDES">
            <a:extLst>
              <a:ext uri="{FF2B5EF4-FFF2-40B4-BE49-F238E27FC236}">
                <a16:creationId xmlns:a16="http://schemas.microsoft.com/office/drawing/2014/main" id="{0915CD0F-0460-4BD1-A805-DB501D49C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732" y="3107635"/>
            <a:ext cx="2269268" cy="1194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a:extLst>
              <a:ext uri="{FF2B5EF4-FFF2-40B4-BE49-F238E27FC236}">
                <a16:creationId xmlns:a16="http://schemas.microsoft.com/office/drawing/2014/main" id="{0C301B1B-87F5-4EA7-BA02-45B9F437E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 y="2285999"/>
            <a:ext cx="1892209" cy="249140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24">
            <a:extLst>
              <a:ext uri="{FF2B5EF4-FFF2-40B4-BE49-F238E27FC236}">
                <a16:creationId xmlns:a16="http://schemas.microsoft.com/office/drawing/2014/main" id="{1268DF44-BFBD-49BF-9737-47CBB60BC9A6}"/>
              </a:ext>
            </a:extLst>
          </p:cNvPr>
          <p:cNvSpPr txBox="1"/>
          <p:nvPr/>
        </p:nvSpPr>
        <p:spPr>
          <a:xfrm>
            <a:off x="111980" y="5649343"/>
            <a:ext cx="8415794" cy="9265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O" sz="1800" b="1" dirty="0">
                <a:solidFill>
                  <a:schemeClr val="dk1"/>
                </a:solidFill>
                <a:latin typeface="Calibri"/>
                <a:ea typeface="Calibri"/>
                <a:cs typeface="Calibri"/>
                <a:sym typeface="Calibri"/>
              </a:rPr>
              <a:t>Y = Variable dependiente (</a:t>
            </a:r>
            <a:r>
              <a:rPr lang="es-CO" sz="1800" b="1" i="1" dirty="0" err="1">
                <a:solidFill>
                  <a:schemeClr val="dk1"/>
                </a:solidFill>
                <a:latin typeface="Calibri"/>
                <a:ea typeface="Calibri"/>
                <a:cs typeface="Calibri"/>
                <a:sym typeface="Calibri"/>
              </a:rPr>
              <a:t>Labels</a:t>
            </a:r>
            <a:r>
              <a:rPr lang="es-CO" sz="1800" b="1" i="1" dirty="0">
                <a:solidFill>
                  <a:schemeClr val="dk1"/>
                </a:solidFill>
                <a:latin typeface="Calibri"/>
                <a:ea typeface="Calibri"/>
                <a:cs typeface="Calibri"/>
                <a:sym typeface="Calibri"/>
              </a:rPr>
              <a:t> o números</a:t>
            </a:r>
            <a:r>
              <a:rPr lang="es-CO" sz="1800" b="1" dirty="0">
                <a:solidFill>
                  <a:schemeClr val="dk1"/>
                </a:solidFill>
                <a:latin typeface="Calibri"/>
                <a:ea typeface="Calibri"/>
                <a:cs typeface="Calibri"/>
                <a:sym typeface="Calibri"/>
              </a:rPr>
              <a:t>).</a:t>
            </a:r>
            <a:endParaRPr dirty="0"/>
          </a:p>
          <a:p>
            <a:pPr marL="0" marR="0" lvl="0" indent="0" algn="just" rtl="0">
              <a:spcBef>
                <a:spcPts val="0"/>
              </a:spcBef>
              <a:spcAft>
                <a:spcPts val="0"/>
              </a:spcAft>
              <a:buNone/>
            </a:pPr>
            <a:r>
              <a:rPr lang="es-CO" sz="1800" dirty="0">
                <a:solidFill>
                  <a:schemeClr val="dk1"/>
                </a:solidFill>
                <a:latin typeface="Calibri"/>
                <a:ea typeface="Calibri"/>
                <a:cs typeface="Calibri"/>
                <a:sym typeface="Calibri"/>
              </a:rPr>
              <a:t>Es el factor que es observado y medido para determinar el efecto de las variables independientes.</a:t>
            </a:r>
            <a:endParaRPr sz="1800" dirty="0">
              <a:solidFill>
                <a:schemeClr val="dk1"/>
              </a:solidFill>
              <a:latin typeface="Calibri"/>
              <a:ea typeface="Calibri"/>
              <a:cs typeface="Calibri"/>
              <a:sym typeface="Calibri"/>
            </a:endParaRPr>
          </a:p>
        </p:txBody>
      </p:sp>
      <p:sp>
        <p:nvSpPr>
          <p:cNvPr id="7" name="Shape 123">
            <a:extLst>
              <a:ext uri="{FF2B5EF4-FFF2-40B4-BE49-F238E27FC236}">
                <a16:creationId xmlns:a16="http://schemas.microsoft.com/office/drawing/2014/main" id="{A2361207-A6F2-4E5B-9B6C-97E4A74246B4}"/>
              </a:ext>
            </a:extLst>
          </p:cNvPr>
          <p:cNvSpPr txBox="1"/>
          <p:nvPr/>
        </p:nvSpPr>
        <p:spPr>
          <a:xfrm>
            <a:off x="63849" y="709408"/>
            <a:ext cx="8827902" cy="1477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O" sz="1800" b="1" dirty="0">
                <a:solidFill>
                  <a:schemeClr val="dk1"/>
                </a:solidFill>
                <a:latin typeface="Calibri"/>
                <a:ea typeface="Calibri"/>
                <a:cs typeface="Calibri"/>
                <a:sym typeface="Calibri"/>
              </a:rPr>
              <a:t>X = Variables independientes – preparatorias - explicativas – </a:t>
            </a:r>
            <a:r>
              <a:rPr lang="es-CO" sz="1800" b="1" dirty="0" err="1">
                <a:solidFill>
                  <a:schemeClr val="dk1"/>
                </a:solidFill>
                <a:latin typeface="Calibri"/>
                <a:ea typeface="Calibri"/>
                <a:cs typeface="Calibri"/>
                <a:sym typeface="Calibri"/>
              </a:rPr>
              <a:t>cuasiestáticas</a:t>
            </a:r>
            <a:r>
              <a:rPr lang="es-CO" sz="1800" b="1" dirty="0">
                <a:solidFill>
                  <a:schemeClr val="dk1"/>
                </a:solidFill>
                <a:latin typeface="Calibri"/>
                <a:ea typeface="Calibri"/>
                <a:cs typeface="Calibri"/>
                <a:sym typeface="Calibri"/>
              </a:rPr>
              <a:t> - condicionantes – predictoras – intrínsecas (</a:t>
            </a:r>
            <a:r>
              <a:rPr lang="es-CO" sz="1800" b="1" i="1" dirty="0" err="1">
                <a:solidFill>
                  <a:schemeClr val="dk1"/>
                </a:solidFill>
                <a:latin typeface="Calibri"/>
                <a:ea typeface="Calibri"/>
                <a:cs typeface="Calibri"/>
                <a:sym typeface="Calibri"/>
              </a:rPr>
              <a:t>Features</a:t>
            </a:r>
            <a:r>
              <a:rPr lang="es-CO" sz="1800" b="1" dirty="0">
                <a:solidFill>
                  <a:schemeClr val="dk1"/>
                </a:solidFill>
                <a:latin typeface="Calibri"/>
                <a:ea typeface="Calibri"/>
                <a:cs typeface="Calibri"/>
                <a:sym typeface="Calibri"/>
              </a:rPr>
              <a:t>).</a:t>
            </a:r>
            <a:endParaRPr dirty="0"/>
          </a:p>
          <a:p>
            <a:pPr marL="0" marR="0" lvl="0" indent="0" algn="just" rtl="0">
              <a:spcBef>
                <a:spcPts val="0"/>
              </a:spcBef>
              <a:spcAft>
                <a:spcPts val="0"/>
              </a:spcAft>
              <a:buNone/>
            </a:pPr>
            <a:r>
              <a:rPr lang="es-CO" sz="1800" dirty="0">
                <a:solidFill>
                  <a:schemeClr val="dk1"/>
                </a:solidFill>
                <a:latin typeface="Calibri"/>
                <a:ea typeface="Calibri"/>
                <a:cs typeface="Calibri"/>
                <a:sym typeface="Calibri"/>
              </a:rPr>
              <a:t>Característica o propiedad que se supone ser la causa del fenómeno estudiado. Ej. Geología, pendiente, aspecto, </a:t>
            </a:r>
            <a:r>
              <a:rPr lang="es-CO" sz="1800" dirty="0" err="1">
                <a:solidFill>
                  <a:schemeClr val="dk1"/>
                </a:solidFill>
                <a:latin typeface="Calibri"/>
                <a:ea typeface="Calibri"/>
                <a:cs typeface="Calibri"/>
                <a:sym typeface="Calibri"/>
              </a:rPr>
              <a:t>etc</a:t>
            </a:r>
            <a:r>
              <a:rPr lang="es-CO" sz="1800" dirty="0">
                <a:solidFill>
                  <a:schemeClr val="dk1"/>
                </a:solidFill>
                <a:latin typeface="Calibri"/>
                <a:ea typeface="Calibri"/>
                <a:cs typeface="Calibri"/>
                <a:sym typeface="Calibri"/>
              </a:rPr>
              <a:t>, etc.</a:t>
            </a:r>
            <a:endParaRPr sz="1800" dirty="0">
              <a:solidFill>
                <a:schemeClr val="dk1"/>
              </a:solidFill>
              <a:latin typeface="Calibri"/>
              <a:ea typeface="Calibri"/>
              <a:cs typeface="Calibri"/>
              <a:sym typeface="Calibri"/>
            </a:endParaRPr>
          </a:p>
        </p:txBody>
      </p:sp>
      <p:cxnSp>
        <p:nvCxnSpPr>
          <p:cNvPr id="9" name="Shape 101">
            <a:extLst>
              <a:ext uri="{FF2B5EF4-FFF2-40B4-BE49-F238E27FC236}">
                <a16:creationId xmlns:a16="http://schemas.microsoft.com/office/drawing/2014/main" id="{0263978B-F09F-4661-95EF-068BEBE44D4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0" name="Shape 102">
            <a:extLst>
              <a:ext uri="{FF2B5EF4-FFF2-40B4-BE49-F238E27FC236}">
                <a16:creationId xmlns:a16="http://schemas.microsoft.com/office/drawing/2014/main" id="{3F9FABA5-6FDA-467F-AFE7-C68D25EEE22D}"/>
              </a:ext>
            </a:extLst>
          </p:cNvPr>
          <p:cNvPicPr preferRelativeResize="0"/>
          <p:nvPr/>
        </p:nvPicPr>
        <p:blipFill rotWithShape="1">
          <a:blip r:embed="rId5">
            <a:alphaModFix/>
          </a:blip>
          <a:srcRect b="17939"/>
          <a:stretch/>
        </p:blipFill>
        <p:spPr>
          <a:xfrm>
            <a:off x="7655847" y="90616"/>
            <a:ext cx="1488153" cy="593124"/>
          </a:xfrm>
          <a:prstGeom prst="rect">
            <a:avLst/>
          </a:prstGeom>
          <a:noFill/>
          <a:ln>
            <a:noFill/>
          </a:ln>
        </p:spPr>
      </p:pic>
      <p:pic>
        <p:nvPicPr>
          <p:cNvPr id="3" name="Picture 2">
            <a:extLst>
              <a:ext uri="{FF2B5EF4-FFF2-40B4-BE49-F238E27FC236}">
                <a16:creationId xmlns:a16="http://schemas.microsoft.com/office/drawing/2014/main" id="{46F548AF-52CA-44D3-B0C2-84F4BA3B792B}"/>
              </a:ext>
            </a:extLst>
          </p:cNvPr>
          <p:cNvPicPr>
            <a:picLocks noChangeAspect="1"/>
          </p:cNvPicPr>
          <p:nvPr/>
        </p:nvPicPr>
        <p:blipFill>
          <a:blip r:embed="rId6"/>
          <a:stretch>
            <a:fillRect/>
          </a:stretch>
        </p:blipFill>
        <p:spPr>
          <a:xfrm>
            <a:off x="340534" y="5205731"/>
            <a:ext cx="4396409" cy="439641"/>
          </a:xfrm>
          <a:prstGeom prst="rect">
            <a:avLst/>
          </a:prstGeom>
        </p:spPr>
      </p:pic>
      <p:cxnSp>
        <p:nvCxnSpPr>
          <p:cNvPr id="5" name="Straight Arrow Connector 4">
            <a:extLst>
              <a:ext uri="{FF2B5EF4-FFF2-40B4-BE49-F238E27FC236}">
                <a16:creationId xmlns:a16="http://schemas.microsoft.com/office/drawing/2014/main" id="{337A3DCE-9042-4367-B07F-07B533F5F8C1}"/>
              </a:ext>
            </a:extLst>
          </p:cNvPr>
          <p:cNvCxnSpPr/>
          <p:nvPr/>
        </p:nvCxnSpPr>
        <p:spPr>
          <a:xfrm flipH="1">
            <a:off x="1537252" y="4406348"/>
            <a:ext cx="1649896" cy="759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226589A-1EEF-4895-94E2-82BA3A27F1E7}"/>
              </a:ext>
            </a:extLst>
          </p:cNvPr>
          <p:cNvCxnSpPr>
            <a:cxnSpLocks/>
          </p:cNvCxnSpPr>
          <p:nvPr/>
        </p:nvCxnSpPr>
        <p:spPr>
          <a:xfrm>
            <a:off x="1878958" y="4055083"/>
            <a:ext cx="1661976" cy="1150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16">
            <a:extLst>
              <a:ext uri="{FF2B5EF4-FFF2-40B4-BE49-F238E27FC236}">
                <a16:creationId xmlns:a16="http://schemas.microsoft.com/office/drawing/2014/main" id="{4D2C7C9C-0C75-4B48-9A3C-A3A8FE47B495}"/>
              </a:ext>
            </a:extLst>
          </p:cNvPr>
          <p:cNvPicPr>
            <a:picLocks noChangeAspect="1"/>
          </p:cNvPicPr>
          <p:nvPr/>
        </p:nvPicPr>
        <p:blipFill>
          <a:blip r:embed="rId7"/>
          <a:stretch>
            <a:fillRect/>
          </a:stretch>
        </p:blipFill>
        <p:spPr>
          <a:xfrm>
            <a:off x="5812808" y="3249406"/>
            <a:ext cx="1588610" cy="564593"/>
          </a:xfrm>
          <a:prstGeom prst="rect">
            <a:avLst/>
          </a:prstGeom>
        </p:spPr>
      </p:pic>
      <p:sp>
        <p:nvSpPr>
          <p:cNvPr id="15" name="TextBox 14">
            <a:extLst>
              <a:ext uri="{FF2B5EF4-FFF2-40B4-BE49-F238E27FC236}">
                <a16:creationId xmlns:a16="http://schemas.microsoft.com/office/drawing/2014/main" id="{B0D050DA-4C59-4F8A-A4F6-4EB920ED47D7}"/>
              </a:ext>
            </a:extLst>
          </p:cNvPr>
          <p:cNvSpPr txBox="1"/>
          <p:nvPr/>
        </p:nvSpPr>
        <p:spPr>
          <a:xfrm flipH="1">
            <a:off x="7547114" y="5051842"/>
            <a:ext cx="636104" cy="307777"/>
          </a:xfrm>
          <a:prstGeom prst="rect">
            <a:avLst/>
          </a:prstGeom>
          <a:noFill/>
        </p:spPr>
        <p:txBody>
          <a:bodyPr wrap="square" rtlCol="0">
            <a:spAutoFit/>
          </a:bodyPr>
          <a:lstStyle/>
          <a:p>
            <a:pPr algn="ctr"/>
            <a:r>
              <a:rPr lang="en-US" dirty="0"/>
              <a:t>(X)</a:t>
            </a:r>
          </a:p>
        </p:txBody>
      </p:sp>
      <p:sp>
        <p:nvSpPr>
          <p:cNvPr id="19" name="TextBox 18">
            <a:extLst>
              <a:ext uri="{FF2B5EF4-FFF2-40B4-BE49-F238E27FC236}">
                <a16:creationId xmlns:a16="http://schemas.microsoft.com/office/drawing/2014/main" id="{4D32E50E-9C1A-4CF4-83B5-2468F1310C52}"/>
              </a:ext>
            </a:extLst>
          </p:cNvPr>
          <p:cNvSpPr txBox="1"/>
          <p:nvPr/>
        </p:nvSpPr>
        <p:spPr>
          <a:xfrm rot="16200000" flipH="1">
            <a:off x="4313637" y="2540418"/>
            <a:ext cx="636104" cy="307777"/>
          </a:xfrm>
          <a:prstGeom prst="rect">
            <a:avLst/>
          </a:prstGeom>
          <a:noFill/>
        </p:spPr>
        <p:txBody>
          <a:bodyPr wrap="square" rtlCol="0">
            <a:spAutoFit/>
          </a:bodyPr>
          <a:lstStyle/>
          <a:p>
            <a:pPr algn="ctr"/>
            <a:r>
              <a:rPr lang="en-US" dirty="0"/>
              <a:t>(Y)</a:t>
            </a:r>
          </a:p>
        </p:txBody>
      </p:sp>
      <p:pic>
        <p:nvPicPr>
          <p:cNvPr id="18" name="Picture 17">
            <a:extLst>
              <a:ext uri="{FF2B5EF4-FFF2-40B4-BE49-F238E27FC236}">
                <a16:creationId xmlns:a16="http://schemas.microsoft.com/office/drawing/2014/main" id="{A29DF012-46E0-48CD-A49A-1C2648D8EC95}"/>
              </a:ext>
            </a:extLst>
          </p:cNvPr>
          <p:cNvPicPr>
            <a:picLocks noChangeAspect="1"/>
          </p:cNvPicPr>
          <p:nvPr/>
        </p:nvPicPr>
        <p:blipFill>
          <a:blip r:embed="rId8"/>
          <a:stretch>
            <a:fillRect/>
          </a:stretch>
        </p:blipFill>
        <p:spPr>
          <a:xfrm>
            <a:off x="2155642" y="2203891"/>
            <a:ext cx="1229717" cy="506689"/>
          </a:xfrm>
          <a:prstGeom prst="rect">
            <a:avLst/>
          </a:prstGeom>
        </p:spPr>
      </p:pic>
      <p:sp>
        <p:nvSpPr>
          <p:cNvPr id="22" name="Shape 100">
            <a:extLst>
              <a:ext uri="{FF2B5EF4-FFF2-40B4-BE49-F238E27FC236}">
                <a16:creationId xmlns:a16="http://schemas.microsoft.com/office/drawing/2014/main" id="{10B7A51F-DF0B-4D98-82A5-178C5D141B60}"/>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spTree>
    <p:extLst>
      <p:ext uri="{BB962C8B-B14F-4D97-AF65-F5344CB8AC3E}">
        <p14:creationId xmlns:p14="http://schemas.microsoft.com/office/powerpoint/2010/main" val="3664646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EB63E9-EAF5-4F8B-B6DC-425F490BF8DE}"/>
              </a:ext>
            </a:extLst>
          </p:cNvPr>
          <p:cNvPicPr>
            <a:picLocks noChangeAspect="1"/>
          </p:cNvPicPr>
          <p:nvPr/>
        </p:nvPicPr>
        <p:blipFill>
          <a:blip r:embed="rId2"/>
          <a:stretch>
            <a:fillRect/>
          </a:stretch>
        </p:blipFill>
        <p:spPr>
          <a:xfrm>
            <a:off x="-26505" y="1474681"/>
            <a:ext cx="9144000" cy="2707560"/>
          </a:xfrm>
          <a:prstGeom prst="rect">
            <a:avLst/>
          </a:prstGeom>
        </p:spPr>
      </p:pic>
      <p:sp>
        <p:nvSpPr>
          <p:cNvPr id="3" name="Shape 100">
            <a:extLst>
              <a:ext uri="{FF2B5EF4-FFF2-40B4-BE49-F238E27FC236}">
                <a16:creationId xmlns:a16="http://schemas.microsoft.com/office/drawing/2014/main" id="{5A691665-AF2D-4CEC-AF0B-20D58D7F5EFE}"/>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cxnSp>
        <p:nvCxnSpPr>
          <p:cNvPr id="4" name="Shape 101">
            <a:extLst>
              <a:ext uri="{FF2B5EF4-FFF2-40B4-BE49-F238E27FC236}">
                <a16:creationId xmlns:a16="http://schemas.microsoft.com/office/drawing/2014/main" id="{539493D7-8E9F-4B5F-AC79-33D91DAA82E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17EDBDEE-366F-4876-9F2B-9B7E974B6C2A}"/>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6" name="Picture 5">
            <a:extLst>
              <a:ext uri="{FF2B5EF4-FFF2-40B4-BE49-F238E27FC236}">
                <a16:creationId xmlns:a16="http://schemas.microsoft.com/office/drawing/2014/main" id="{EACCA49B-26B5-480C-88DD-243150982719}"/>
              </a:ext>
            </a:extLst>
          </p:cNvPr>
          <p:cNvPicPr>
            <a:picLocks noChangeAspect="1"/>
          </p:cNvPicPr>
          <p:nvPr/>
        </p:nvPicPr>
        <p:blipFill>
          <a:blip r:embed="rId4"/>
          <a:stretch>
            <a:fillRect/>
          </a:stretch>
        </p:blipFill>
        <p:spPr>
          <a:xfrm>
            <a:off x="5937505" y="5619201"/>
            <a:ext cx="1629405" cy="579092"/>
          </a:xfrm>
          <a:prstGeom prst="rect">
            <a:avLst/>
          </a:prstGeom>
        </p:spPr>
      </p:pic>
      <p:sp>
        <p:nvSpPr>
          <p:cNvPr id="7" name="TextBox 6">
            <a:extLst>
              <a:ext uri="{FF2B5EF4-FFF2-40B4-BE49-F238E27FC236}">
                <a16:creationId xmlns:a16="http://schemas.microsoft.com/office/drawing/2014/main" id="{14FA6235-925B-420F-86A7-60BFE857741C}"/>
              </a:ext>
            </a:extLst>
          </p:cNvPr>
          <p:cNvSpPr txBox="1"/>
          <p:nvPr/>
        </p:nvSpPr>
        <p:spPr>
          <a:xfrm flipH="1">
            <a:off x="853856" y="658159"/>
            <a:ext cx="2028246" cy="369332"/>
          </a:xfrm>
          <a:prstGeom prst="rect">
            <a:avLst/>
          </a:prstGeom>
          <a:noFill/>
        </p:spPr>
        <p:txBody>
          <a:bodyPr wrap="square" rtlCol="0">
            <a:spAutoFit/>
          </a:bodyPr>
          <a:lstStyle/>
          <a:p>
            <a:pPr algn="ctr"/>
            <a:r>
              <a:rPr lang="es-CO" sz="1800" b="1" dirty="0"/>
              <a:t>Realidad</a:t>
            </a:r>
            <a:endParaRPr lang="en-US" sz="1800" b="1" dirty="0"/>
          </a:p>
        </p:txBody>
      </p:sp>
      <p:sp>
        <p:nvSpPr>
          <p:cNvPr id="8" name="TextBox 7">
            <a:extLst>
              <a:ext uri="{FF2B5EF4-FFF2-40B4-BE49-F238E27FC236}">
                <a16:creationId xmlns:a16="http://schemas.microsoft.com/office/drawing/2014/main" id="{21139041-426C-4645-B49C-FB6E8AA192EC}"/>
              </a:ext>
            </a:extLst>
          </p:cNvPr>
          <p:cNvSpPr txBox="1"/>
          <p:nvPr/>
        </p:nvSpPr>
        <p:spPr>
          <a:xfrm flipH="1">
            <a:off x="5432728" y="653253"/>
            <a:ext cx="2028246" cy="369332"/>
          </a:xfrm>
          <a:prstGeom prst="rect">
            <a:avLst/>
          </a:prstGeom>
          <a:noFill/>
        </p:spPr>
        <p:txBody>
          <a:bodyPr wrap="square" rtlCol="0">
            <a:spAutoFit/>
          </a:bodyPr>
          <a:lstStyle/>
          <a:p>
            <a:pPr algn="ctr"/>
            <a:r>
              <a:rPr lang="es-CO" sz="1800" b="1" dirty="0"/>
              <a:t>Datos</a:t>
            </a:r>
            <a:endParaRPr lang="en-US" sz="1800" b="1" dirty="0"/>
          </a:p>
        </p:txBody>
      </p:sp>
      <p:sp>
        <p:nvSpPr>
          <p:cNvPr id="9" name="TextBox 8">
            <a:extLst>
              <a:ext uri="{FF2B5EF4-FFF2-40B4-BE49-F238E27FC236}">
                <a16:creationId xmlns:a16="http://schemas.microsoft.com/office/drawing/2014/main" id="{D75821B6-E3C0-4FD5-9601-2114DED02740}"/>
              </a:ext>
            </a:extLst>
          </p:cNvPr>
          <p:cNvSpPr txBox="1"/>
          <p:nvPr/>
        </p:nvSpPr>
        <p:spPr>
          <a:xfrm flipH="1">
            <a:off x="5022216" y="5205376"/>
            <a:ext cx="3229331" cy="369332"/>
          </a:xfrm>
          <a:prstGeom prst="rect">
            <a:avLst/>
          </a:prstGeom>
          <a:noFill/>
        </p:spPr>
        <p:txBody>
          <a:bodyPr wrap="square" rtlCol="0">
            <a:spAutoFit/>
          </a:bodyPr>
          <a:lstStyle/>
          <a:p>
            <a:pPr algn="ctr"/>
            <a:r>
              <a:rPr lang="es-CO" sz="1800" b="1" dirty="0"/>
              <a:t>Modelo basado en datos</a:t>
            </a:r>
            <a:endParaRPr lang="en-US" sz="1800" b="1" dirty="0"/>
          </a:p>
        </p:txBody>
      </p:sp>
      <p:sp>
        <p:nvSpPr>
          <p:cNvPr id="10" name="TextBox 9">
            <a:extLst>
              <a:ext uri="{FF2B5EF4-FFF2-40B4-BE49-F238E27FC236}">
                <a16:creationId xmlns:a16="http://schemas.microsoft.com/office/drawing/2014/main" id="{E279242D-1021-4B72-A561-7CBB06EEFBC3}"/>
              </a:ext>
            </a:extLst>
          </p:cNvPr>
          <p:cNvSpPr txBox="1"/>
          <p:nvPr/>
        </p:nvSpPr>
        <p:spPr>
          <a:xfrm>
            <a:off x="7891669" y="6050230"/>
            <a:ext cx="1172818" cy="307777"/>
          </a:xfrm>
          <a:prstGeom prst="rect">
            <a:avLst/>
          </a:prstGeom>
          <a:noFill/>
        </p:spPr>
        <p:txBody>
          <a:bodyPr wrap="square" rtlCol="0">
            <a:spAutoFit/>
          </a:bodyPr>
          <a:lstStyle/>
          <a:p>
            <a:r>
              <a:rPr lang="es-CO" dirty="0" err="1"/>
              <a:t>Features</a:t>
            </a:r>
            <a:endParaRPr lang="en-US" i="1" dirty="0"/>
          </a:p>
        </p:txBody>
      </p:sp>
      <p:sp>
        <p:nvSpPr>
          <p:cNvPr id="11" name="TextBox 10">
            <a:extLst>
              <a:ext uri="{FF2B5EF4-FFF2-40B4-BE49-F238E27FC236}">
                <a16:creationId xmlns:a16="http://schemas.microsoft.com/office/drawing/2014/main" id="{2237A0B8-6227-49A2-A8DA-DAD5D431D273}"/>
              </a:ext>
            </a:extLst>
          </p:cNvPr>
          <p:cNvSpPr txBox="1"/>
          <p:nvPr/>
        </p:nvSpPr>
        <p:spPr>
          <a:xfrm>
            <a:off x="4907149" y="6333439"/>
            <a:ext cx="1014204" cy="307777"/>
          </a:xfrm>
          <a:prstGeom prst="rect">
            <a:avLst/>
          </a:prstGeom>
          <a:noFill/>
        </p:spPr>
        <p:txBody>
          <a:bodyPr wrap="square" rtlCol="0">
            <a:spAutoFit/>
          </a:bodyPr>
          <a:lstStyle/>
          <a:p>
            <a:r>
              <a:rPr lang="es-CO" i="1" dirty="0" err="1"/>
              <a:t>Label</a:t>
            </a:r>
            <a:endParaRPr lang="en-US" i="1" dirty="0"/>
          </a:p>
        </p:txBody>
      </p:sp>
      <p:cxnSp>
        <p:nvCxnSpPr>
          <p:cNvPr id="13" name="Straight Arrow Connector 12">
            <a:extLst>
              <a:ext uri="{FF2B5EF4-FFF2-40B4-BE49-F238E27FC236}">
                <a16:creationId xmlns:a16="http://schemas.microsoft.com/office/drawing/2014/main" id="{44A625B3-A812-4D1F-B395-C889D5A17628}"/>
              </a:ext>
            </a:extLst>
          </p:cNvPr>
          <p:cNvCxnSpPr>
            <a:stCxn id="6" idx="1"/>
            <a:endCxn id="11" idx="0"/>
          </p:cNvCxnSpPr>
          <p:nvPr/>
        </p:nvCxnSpPr>
        <p:spPr>
          <a:xfrm flipH="1">
            <a:off x="5414251" y="5908747"/>
            <a:ext cx="523254" cy="42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A4F0C4-CE39-4D6A-A050-66A86F568510}"/>
              </a:ext>
            </a:extLst>
          </p:cNvPr>
          <p:cNvCxnSpPr>
            <a:cxnSpLocks/>
            <a:stCxn id="6" idx="2"/>
          </p:cNvCxnSpPr>
          <p:nvPr/>
        </p:nvCxnSpPr>
        <p:spPr>
          <a:xfrm>
            <a:off x="6752208" y="6198293"/>
            <a:ext cx="278070" cy="28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F6BDF481-3AAF-4C43-9131-46C2F8EF6D7C}"/>
              </a:ext>
            </a:extLst>
          </p:cNvPr>
          <p:cNvSpPr/>
          <p:nvPr/>
        </p:nvSpPr>
        <p:spPr>
          <a:xfrm>
            <a:off x="3637946" y="727917"/>
            <a:ext cx="1311965" cy="21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B0F820-88B6-4E25-975C-13A058830B77}"/>
              </a:ext>
            </a:extLst>
          </p:cNvPr>
          <p:cNvSpPr/>
          <p:nvPr/>
        </p:nvSpPr>
        <p:spPr>
          <a:xfrm>
            <a:off x="232960" y="4107688"/>
            <a:ext cx="8612865" cy="646331"/>
          </a:xfrm>
          <a:prstGeom prst="rect">
            <a:avLst/>
          </a:prstGeom>
        </p:spPr>
        <p:txBody>
          <a:bodyPr wrap="square">
            <a:spAutoFit/>
          </a:bodyPr>
          <a:lstStyle/>
          <a:p>
            <a:pPr algn="ctr"/>
            <a:r>
              <a:rPr lang="en-US" sz="1800" dirty="0"/>
              <a:t>To estimate unknown dependency between the input and output variables, from a set of past observations</a:t>
            </a:r>
          </a:p>
        </p:txBody>
      </p:sp>
      <p:sp>
        <p:nvSpPr>
          <p:cNvPr id="20" name="Arrow: Down 19">
            <a:extLst>
              <a:ext uri="{FF2B5EF4-FFF2-40B4-BE49-F238E27FC236}">
                <a16:creationId xmlns:a16="http://schemas.microsoft.com/office/drawing/2014/main" id="{229B6A35-6B3E-451E-9DFE-7C078613D453}"/>
              </a:ext>
            </a:extLst>
          </p:cNvPr>
          <p:cNvSpPr/>
          <p:nvPr/>
        </p:nvSpPr>
        <p:spPr>
          <a:xfrm>
            <a:off x="4106079" y="3770819"/>
            <a:ext cx="340025"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5D01BC0-9F2B-4064-A82A-385A6B3ED3F0}"/>
              </a:ext>
            </a:extLst>
          </p:cNvPr>
          <p:cNvPicPr>
            <a:picLocks noChangeAspect="1"/>
          </p:cNvPicPr>
          <p:nvPr/>
        </p:nvPicPr>
        <p:blipFill>
          <a:blip r:embed="rId5"/>
          <a:stretch>
            <a:fillRect/>
          </a:stretch>
        </p:blipFill>
        <p:spPr>
          <a:xfrm>
            <a:off x="1253120" y="947913"/>
            <a:ext cx="1229717" cy="506689"/>
          </a:xfrm>
          <a:prstGeom prst="rect">
            <a:avLst/>
          </a:prstGeom>
        </p:spPr>
      </p:pic>
      <p:sp>
        <p:nvSpPr>
          <p:cNvPr id="21" name="TextBox 20">
            <a:extLst>
              <a:ext uri="{FF2B5EF4-FFF2-40B4-BE49-F238E27FC236}">
                <a16:creationId xmlns:a16="http://schemas.microsoft.com/office/drawing/2014/main" id="{880A02FC-F1A8-49E5-8E19-CAE9DFCF3C79}"/>
              </a:ext>
            </a:extLst>
          </p:cNvPr>
          <p:cNvSpPr txBox="1"/>
          <p:nvPr/>
        </p:nvSpPr>
        <p:spPr>
          <a:xfrm>
            <a:off x="7084441" y="6487328"/>
            <a:ext cx="1887281" cy="307777"/>
          </a:xfrm>
          <a:prstGeom prst="rect">
            <a:avLst/>
          </a:prstGeom>
          <a:noFill/>
        </p:spPr>
        <p:txBody>
          <a:bodyPr wrap="square" rtlCol="0">
            <a:spAutoFit/>
          </a:bodyPr>
          <a:lstStyle/>
          <a:p>
            <a:r>
              <a:rPr lang="es-CO" dirty="0"/>
              <a:t>Función objetivo</a:t>
            </a:r>
            <a:endParaRPr lang="en-US" i="1" dirty="0"/>
          </a:p>
        </p:txBody>
      </p:sp>
      <p:cxnSp>
        <p:nvCxnSpPr>
          <p:cNvPr id="22" name="Straight Arrow Connector 21">
            <a:extLst>
              <a:ext uri="{FF2B5EF4-FFF2-40B4-BE49-F238E27FC236}">
                <a16:creationId xmlns:a16="http://schemas.microsoft.com/office/drawing/2014/main" id="{8686526C-D1AB-4E89-8111-16F8CC375723}"/>
              </a:ext>
            </a:extLst>
          </p:cNvPr>
          <p:cNvCxnSpPr>
            <a:cxnSpLocks/>
          </p:cNvCxnSpPr>
          <p:nvPr/>
        </p:nvCxnSpPr>
        <p:spPr>
          <a:xfrm>
            <a:off x="7242314" y="6082007"/>
            <a:ext cx="563094" cy="178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710F38B-B210-4B81-9043-B093C09E3DDE}"/>
              </a:ext>
            </a:extLst>
          </p:cNvPr>
          <p:cNvPicPr>
            <a:picLocks noChangeAspect="1"/>
          </p:cNvPicPr>
          <p:nvPr/>
        </p:nvPicPr>
        <p:blipFill>
          <a:blip r:embed="rId4"/>
          <a:stretch>
            <a:fillRect/>
          </a:stretch>
        </p:blipFill>
        <p:spPr>
          <a:xfrm>
            <a:off x="5831992" y="1074760"/>
            <a:ext cx="1335037" cy="474474"/>
          </a:xfrm>
          <a:prstGeom prst="rect">
            <a:avLst/>
          </a:prstGeom>
        </p:spPr>
      </p:pic>
      <p:pic>
        <p:nvPicPr>
          <p:cNvPr id="26" name="Picture 25">
            <a:extLst>
              <a:ext uri="{FF2B5EF4-FFF2-40B4-BE49-F238E27FC236}">
                <a16:creationId xmlns:a16="http://schemas.microsoft.com/office/drawing/2014/main" id="{C48E98BF-202C-4B3F-B7F5-226C75B5C7BB}"/>
              </a:ext>
            </a:extLst>
          </p:cNvPr>
          <p:cNvPicPr>
            <a:picLocks noChangeAspect="1"/>
          </p:cNvPicPr>
          <p:nvPr/>
        </p:nvPicPr>
        <p:blipFill>
          <a:blip r:embed="rId6"/>
          <a:stretch>
            <a:fillRect/>
          </a:stretch>
        </p:blipFill>
        <p:spPr>
          <a:xfrm>
            <a:off x="2378617" y="4726211"/>
            <a:ext cx="3951633" cy="540348"/>
          </a:xfrm>
          <a:prstGeom prst="rect">
            <a:avLst/>
          </a:prstGeom>
        </p:spPr>
      </p:pic>
      <p:sp>
        <p:nvSpPr>
          <p:cNvPr id="29" name="TextBox 28">
            <a:extLst>
              <a:ext uri="{FF2B5EF4-FFF2-40B4-BE49-F238E27FC236}">
                <a16:creationId xmlns:a16="http://schemas.microsoft.com/office/drawing/2014/main" id="{C35C2ABA-ABA2-402E-B563-8957D83A4775}"/>
              </a:ext>
            </a:extLst>
          </p:cNvPr>
          <p:cNvSpPr txBox="1"/>
          <p:nvPr/>
        </p:nvSpPr>
        <p:spPr>
          <a:xfrm flipH="1">
            <a:off x="408615" y="5196015"/>
            <a:ext cx="3229331" cy="369332"/>
          </a:xfrm>
          <a:prstGeom prst="rect">
            <a:avLst/>
          </a:prstGeom>
          <a:noFill/>
        </p:spPr>
        <p:txBody>
          <a:bodyPr wrap="square" rtlCol="0">
            <a:spAutoFit/>
          </a:bodyPr>
          <a:lstStyle/>
          <a:p>
            <a:pPr algn="ctr"/>
            <a:r>
              <a:rPr lang="es-CO" sz="1800" b="1" dirty="0"/>
              <a:t>Realidad</a:t>
            </a:r>
            <a:endParaRPr lang="en-US" sz="1800" b="1" dirty="0"/>
          </a:p>
        </p:txBody>
      </p:sp>
      <p:sp>
        <p:nvSpPr>
          <p:cNvPr id="30" name="TextBox 29">
            <a:extLst>
              <a:ext uri="{FF2B5EF4-FFF2-40B4-BE49-F238E27FC236}">
                <a16:creationId xmlns:a16="http://schemas.microsoft.com/office/drawing/2014/main" id="{540F4239-79A9-4755-8F15-A6BA93E621B9}"/>
              </a:ext>
            </a:extLst>
          </p:cNvPr>
          <p:cNvSpPr txBox="1"/>
          <p:nvPr/>
        </p:nvSpPr>
        <p:spPr>
          <a:xfrm>
            <a:off x="3278068" y="6040869"/>
            <a:ext cx="1172818" cy="307777"/>
          </a:xfrm>
          <a:prstGeom prst="rect">
            <a:avLst/>
          </a:prstGeom>
          <a:noFill/>
        </p:spPr>
        <p:txBody>
          <a:bodyPr wrap="square" rtlCol="0">
            <a:spAutoFit/>
          </a:bodyPr>
          <a:lstStyle/>
          <a:p>
            <a:r>
              <a:rPr lang="es-CO" i="1" dirty="0"/>
              <a:t>Causas</a:t>
            </a:r>
            <a:endParaRPr lang="en-US" i="1" dirty="0"/>
          </a:p>
        </p:txBody>
      </p:sp>
      <p:sp>
        <p:nvSpPr>
          <p:cNvPr id="31" name="TextBox 30">
            <a:extLst>
              <a:ext uri="{FF2B5EF4-FFF2-40B4-BE49-F238E27FC236}">
                <a16:creationId xmlns:a16="http://schemas.microsoft.com/office/drawing/2014/main" id="{3D8B8662-1F4D-4FDF-9657-943B7BD2A23B}"/>
              </a:ext>
            </a:extLst>
          </p:cNvPr>
          <p:cNvSpPr txBox="1"/>
          <p:nvPr/>
        </p:nvSpPr>
        <p:spPr>
          <a:xfrm>
            <a:off x="293548" y="6324078"/>
            <a:ext cx="1014204" cy="307777"/>
          </a:xfrm>
          <a:prstGeom prst="rect">
            <a:avLst/>
          </a:prstGeom>
          <a:noFill/>
        </p:spPr>
        <p:txBody>
          <a:bodyPr wrap="square" rtlCol="0">
            <a:spAutoFit/>
          </a:bodyPr>
          <a:lstStyle/>
          <a:p>
            <a:r>
              <a:rPr lang="es-CO" i="1" dirty="0"/>
              <a:t>Efecto</a:t>
            </a:r>
            <a:endParaRPr lang="en-US" i="1" dirty="0"/>
          </a:p>
        </p:txBody>
      </p:sp>
      <p:cxnSp>
        <p:nvCxnSpPr>
          <p:cNvPr id="32" name="Straight Arrow Connector 31">
            <a:extLst>
              <a:ext uri="{FF2B5EF4-FFF2-40B4-BE49-F238E27FC236}">
                <a16:creationId xmlns:a16="http://schemas.microsoft.com/office/drawing/2014/main" id="{5EB4BFAB-0FA1-49D1-9A01-47CC0A7C8A8B}"/>
              </a:ext>
            </a:extLst>
          </p:cNvPr>
          <p:cNvCxnSpPr>
            <a:cxnSpLocks/>
            <a:endCxn id="31" idx="0"/>
          </p:cNvCxnSpPr>
          <p:nvPr/>
        </p:nvCxnSpPr>
        <p:spPr>
          <a:xfrm flipH="1">
            <a:off x="460218" y="5899386"/>
            <a:ext cx="863686" cy="42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09A1E2-9E3D-4AC1-A96D-949657782D85}"/>
              </a:ext>
            </a:extLst>
          </p:cNvPr>
          <p:cNvCxnSpPr>
            <a:cxnSpLocks/>
          </p:cNvCxnSpPr>
          <p:nvPr/>
        </p:nvCxnSpPr>
        <p:spPr>
          <a:xfrm>
            <a:off x="2138607" y="6188932"/>
            <a:ext cx="278070" cy="28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218D25-7139-4490-9E9B-B1F7E5EA9CBC}"/>
              </a:ext>
            </a:extLst>
          </p:cNvPr>
          <p:cNvSpPr txBox="1"/>
          <p:nvPr/>
        </p:nvSpPr>
        <p:spPr>
          <a:xfrm>
            <a:off x="2470840" y="6477967"/>
            <a:ext cx="1887281" cy="307777"/>
          </a:xfrm>
          <a:prstGeom prst="rect">
            <a:avLst/>
          </a:prstGeom>
          <a:noFill/>
        </p:spPr>
        <p:txBody>
          <a:bodyPr wrap="square" rtlCol="0">
            <a:spAutoFit/>
          </a:bodyPr>
          <a:lstStyle/>
          <a:p>
            <a:r>
              <a:rPr lang="es-CO" dirty="0"/>
              <a:t>Mecanismo</a:t>
            </a:r>
            <a:endParaRPr lang="en-US" i="1" dirty="0"/>
          </a:p>
        </p:txBody>
      </p:sp>
      <p:cxnSp>
        <p:nvCxnSpPr>
          <p:cNvPr id="35" name="Straight Arrow Connector 34">
            <a:extLst>
              <a:ext uri="{FF2B5EF4-FFF2-40B4-BE49-F238E27FC236}">
                <a16:creationId xmlns:a16="http://schemas.microsoft.com/office/drawing/2014/main" id="{9588F9D4-96D5-490F-942A-2E6975DDBFFA}"/>
              </a:ext>
            </a:extLst>
          </p:cNvPr>
          <p:cNvCxnSpPr>
            <a:cxnSpLocks/>
          </p:cNvCxnSpPr>
          <p:nvPr/>
        </p:nvCxnSpPr>
        <p:spPr>
          <a:xfrm>
            <a:off x="2628713" y="6072646"/>
            <a:ext cx="563094" cy="178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BD90578-6E6D-454F-B726-938DBA4EC8EC}"/>
              </a:ext>
            </a:extLst>
          </p:cNvPr>
          <p:cNvPicPr>
            <a:picLocks noChangeAspect="1"/>
          </p:cNvPicPr>
          <p:nvPr/>
        </p:nvPicPr>
        <p:blipFill>
          <a:blip r:embed="rId5"/>
          <a:stretch>
            <a:fillRect/>
          </a:stretch>
        </p:blipFill>
        <p:spPr>
          <a:xfrm>
            <a:off x="1361450" y="5530095"/>
            <a:ext cx="1229717" cy="506689"/>
          </a:xfrm>
          <a:prstGeom prst="rect">
            <a:avLst/>
          </a:prstGeom>
        </p:spPr>
      </p:pic>
      <p:sp>
        <p:nvSpPr>
          <p:cNvPr id="38" name="Arrow: Right 37">
            <a:extLst>
              <a:ext uri="{FF2B5EF4-FFF2-40B4-BE49-F238E27FC236}">
                <a16:creationId xmlns:a16="http://schemas.microsoft.com/office/drawing/2014/main" id="{99E2ECF9-3997-4EB9-8D12-381E7EF7F8D0}"/>
              </a:ext>
            </a:extLst>
          </p:cNvPr>
          <p:cNvSpPr/>
          <p:nvPr/>
        </p:nvSpPr>
        <p:spPr>
          <a:xfrm>
            <a:off x="3350017" y="5327640"/>
            <a:ext cx="1311965" cy="21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620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38200" y="1416833"/>
            <a:ext cx="10823713" cy="5104991"/>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71487" indent="-457200"/>
            <a:r>
              <a:rPr lang="en-US" b="1"/>
              <a:t>Quantitative Data:</a:t>
            </a:r>
            <a:r>
              <a:rPr lang="en-US"/>
              <a:t> </a:t>
            </a:r>
            <a:r>
              <a:rPr lang="en-US" i="1"/>
              <a:t>data with meaningful differences or ratios</a:t>
            </a:r>
          </a:p>
          <a:p>
            <a:pPr marL="928687" lvl="1"/>
            <a:r>
              <a:rPr lang="en-US"/>
              <a:t>Continuous: weight, temperature, volume</a:t>
            </a:r>
          </a:p>
          <a:p>
            <a:pPr marL="928687" lvl="1"/>
            <a:r>
              <a:rPr lang="en-US"/>
              <a:t>Discrete: counts, </a:t>
            </a:r>
            <a:r>
              <a:rPr lang="mr-IN"/>
              <a:t>…</a:t>
            </a:r>
            <a:endParaRPr lang="en-US"/>
          </a:p>
          <a:p>
            <a:pPr marL="928687" lvl="1"/>
            <a:r>
              <a:rPr lang="en-US"/>
              <a:t>Visualization: histograms and box plots </a:t>
            </a:r>
            <a:endParaRPr lang="en-US" b="1"/>
          </a:p>
          <a:p>
            <a:pPr marL="471487"/>
            <a:r>
              <a:rPr lang="en-US" b="1"/>
              <a:t>Ordinal Data:</a:t>
            </a:r>
            <a:r>
              <a:rPr lang="en-US"/>
              <a:t> </a:t>
            </a:r>
            <a:r>
              <a:rPr lang="en-US" i="1"/>
              <a:t>data where relative order matters</a:t>
            </a:r>
          </a:p>
          <a:p>
            <a:pPr marL="928687" lvl="1"/>
            <a:r>
              <a:rPr lang="en-US"/>
              <a:t>Differences between entries may not be the same</a:t>
            </a:r>
          </a:p>
          <a:p>
            <a:pPr marL="928687" lvl="1"/>
            <a:r>
              <a:rPr lang="en-US"/>
              <a:t>Examples:</a:t>
            </a:r>
          </a:p>
          <a:p>
            <a:pPr marL="1387475" lvl="2"/>
            <a:r>
              <a:rPr lang="en-US"/>
              <a:t>level of education: [BS, MS, PhD]</a:t>
            </a:r>
          </a:p>
          <a:p>
            <a:pPr marL="1387475" lvl="2"/>
            <a:r>
              <a:rPr lang="en-US"/>
              <a:t>Preferences: [Dislike, Like, Must Have]</a:t>
            </a:r>
          </a:p>
          <a:p>
            <a:pPr marL="928687" lvl="1"/>
            <a:r>
              <a:rPr lang="en-US"/>
              <a:t>Visualization: Bar charts (sorted)</a:t>
            </a:r>
          </a:p>
          <a:p>
            <a:pPr marL="471487"/>
            <a:r>
              <a:rPr lang="en-US" b="1"/>
              <a:t>Nominal Data:</a:t>
            </a:r>
            <a:r>
              <a:rPr lang="en-US"/>
              <a:t> </a:t>
            </a:r>
            <a:r>
              <a:rPr lang="en-US" i="1"/>
              <a:t>data with</a:t>
            </a:r>
            <a:r>
              <a:rPr lang="en-US"/>
              <a:t> </a:t>
            </a:r>
            <a:r>
              <a:rPr lang="en-US" i="1"/>
              <a:t>no numerical meaning</a:t>
            </a:r>
          </a:p>
          <a:p>
            <a:pPr marL="928687" lvl="1"/>
            <a:r>
              <a:rPr lang="en-US"/>
              <a:t>Examples: names, political affiliation, eye color,  </a:t>
            </a:r>
          </a:p>
          <a:p>
            <a:pPr marL="928687" lvl="1"/>
            <a:r>
              <a:rPr lang="en-US"/>
              <a:t>It may be encoded as numbers </a:t>
            </a:r>
            <a:r>
              <a:rPr lang="mr-IN"/>
              <a:t>…</a:t>
            </a:r>
            <a:endParaRPr lang="en-US"/>
          </a:p>
          <a:p>
            <a:pPr marL="928687" lvl="1"/>
            <a:r>
              <a:rPr lang="en-US"/>
              <a:t>Visualization: Bar charts</a:t>
            </a:r>
            <a:endParaRPr lang="en-US" dirty="0"/>
          </a:p>
        </p:txBody>
      </p:sp>
      <p:sp>
        <p:nvSpPr>
          <p:cNvPr id="5" name="Title 1"/>
          <p:cNvSpPr>
            <a:spLocks noGrp="1"/>
          </p:cNvSpPr>
          <p:nvPr>
            <p:ph type="title"/>
          </p:nvPr>
        </p:nvSpPr>
        <p:spPr>
          <a:xfrm>
            <a:off x="838200" y="246791"/>
            <a:ext cx="10515600" cy="1325563"/>
          </a:xfrm>
        </p:spPr>
        <p:txBody>
          <a:bodyPr/>
          <a:lstStyle/>
          <a:p>
            <a:r>
              <a:rPr lang="en-US" dirty="0"/>
              <a:t>Structure: Field Types</a:t>
            </a:r>
          </a:p>
        </p:txBody>
      </p:sp>
    </p:spTree>
    <p:extLst>
      <p:ext uri="{BB962C8B-B14F-4D97-AF65-F5344CB8AC3E}">
        <p14:creationId xmlns:p14="http://schemas.microsoft.com/office/powerpoint/2010/main" val="254985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fade">
                                      <p:cBhvr>
                                        <p:cTn id="43" dur="5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11" end="11"/>
                                            </p:txEl>
                                          </p:spTgt>
                                        </p:tgtEl>
                                        <p:attrNameLst>
                                          <p:attrName>style.visibility</p:attrName>
                                        </p:attrNameLst>
                                      </p:cBhvr>
                                      <p:to>
                                        <p:strVal val="visible"/>
                                      </p:to>
                                    </p:set>
                                    <p:animEffect transition="in" filter="fade">
                                      <p:cBhvr>
                                        <p:cTn id="58" dur="500"/>
                                        <p:tgtEl>
                                          <p:spTgt spid="4">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2" end="12"/>
                                            </p:txEl>
                                          </p:spTgt>
                                        </p:tgtEl>
                                        <p:attrNameLst>
                                          <p:attrName>style.visibility</p:attrName>
                                        </p:attrNameLst>
                                      </p:cBhvr>
                                      <p:to>
                                        <p:strVal val="visible"/>
                                      </p:to>
                                    </p:set>
                                    <p:animEffect transition="in" filter="fade">
                                      <p:cBhvr>
                                        <p:cTn id="63" dur="500"/>
                                        <p:tgtEl>
                                          <p:spTgt spid="4">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13" end="13"/>
                                            </p:txEl>
                                          </p:spTgt>
                                        </p:tgtEl>
                                        <p:attrNameLst>
                                          <p:attrName>style.visibility</p:attrName>
                                        </p:attrNameLst>
                                      </p:cBhvr>
                                      <p:to>
                                        <p:strVal val="visible"/>
                                      </p:to>
                                    </p:set>
                                    <p:animEffect transition="in" filter="fade">
                                      <p:cBhvr>
                                        <p:cTn id="68" dur="50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4A00F2-EE62-463D-89AC-7585CD6ED3E1}"/>
              </a:ext>
            </a:extLst>
          </p:cNvPr>
          <p:cNvSpPr/>
          <p:nvPr/>
        </p:nvSpPr>
        <p:spPr>
          <a:xfrm>
            <a:off x="122971" y="563064"/>
            <a:ext cx="8712026" cy="5909310"/>
          </a:xfrm>
          <a:prstGeom prst="rect">
            <a:avLst/>
          </a:prstGeom>
        </p:spPr>
        <p:txBody>
          <a:bodyPr wrap="square">
            <a:spAutoFit/>
          </a:bodyPr>
          <a:lstStyle/>
          <a:p>
            <a:r>
              <a:rPr lang="en-US" sz="1800" b="1" dirty="0" err="1">
                <a:latin typeface="+mn-lt"/>
                <a:cs typeface="Calibri" panose="020F0502020204030204" pitchFamily="34" charset="0"/>
              </a:rPr>
              <a:t>Modelos</a:t>
            </a:r>
            <a:r>
              <a:rPr lang="en-US" sz="1800" b="1" dirty="0">
                <a:latin typeface="+mn-lt"/>
                <a:cs typeface="Calibri" panose="020F0502020204030204" pitchFamily="34" charset="0"/>
              </a:rPr>
              <a:t> </a:t>
            </a:r>
            <a:r>
              <a:rPr lang="en-US" sz="1800" b="1" dirty="0" err="1">
                <a:latin typeface="+mn-lt"/>
                <a:cs typeface="Calibri" panose="020F0502020204030204" pitchFamily="34" charset="0"/>
              </a:rPr>
              <a:t>explicativos</a:t>
            </a:r>
            <a:endParaRPr lang="en-US" sz="1800" b="1" dirty="0">
              <a:latin typeface="+mn-lt"/>
              <a:cs typeface="Calibri" panose="020F0502020204030204" pitchFamily="34" charset="0"/>
            </a:endParaRPr>
          </a:p>
          <a:p>
            <a:endParaRPr lang="en-US" sz="1800" b="1" dirty="0">
              <a:latin typeface="+mn-lt"/>
              <a:cs typeface="Calibri" panose="020F0502020204030204" pitchFamily="34" charset="0"/>
            </a:endParaRPr>
          </a:p>
          <a:p>
            <a:pPr algn="just"/>
            <a:r>
              <a:rPr lang="en-US" sz="1800" dirty="0">
                <a:latin typeface="+mn-lt"/>
                <a:cs typeface="Calibri" panose="020F0502020204030204" pitchFamily="34" charset="0"/>
              </a:rPr>
              <a:t>In this situation we wish to estimate f, but our goal is not necessarily to make predictions for Y. We instead want to understand the relationship between X and Y , or more specifically, to understand how Y changes as a function of </a:t>
            </a:r>
            <a:r>
              <a:rPr lang="en-US" sz="1800" dirty="0" err="1">
                <a:latin typeface="+mn-lt"/>
                <a:cs typeface="Calibri" panose="020F0502020204030204" pitchFamily="34" charset="0"/>
              </a:rPr>
              <a:t>X1</a:t>
            </a:r>
            <a:r>
              <a:rPr lang="en-US" sz="1800" dirty="0">
                <a:latin typeface="+mn-lt"/>
                <a:cs typeface="Calibri" panose="020F0502020204030204" pitchFamily="34" charset="0"/>
              </a:rPr>
              <a:t>, . . .,</a:t>
            </a:r>
            <a:r>
              <a:rPr lang="en-US" sz="1800" dirty="0" err="1">
                <a:latin typeface="+mn-lt"/>
                <a:cs typeface="Calibri" panose="020F0502020204030204" pitchFamily="34" charset="0"/>
              </a:rPr>
              <a:t>Xp</a:t>
            </a:r>
            <a:r>
              <a:rPr lang="en-US" sz="1800" dirty="0">
                <a:latin typeface="+mn-lt"/>
                <a:cs typeface="Calibri" panose="020F0502020204030204" pitchFamily="34" charset="0"/>
              </a:rPr>
              <a:t>.</a:t>
            </a:r>
          </a:p>
          <a:p>
            <a:pPr algn="just"/>
            <a:endParaRPr lang="en-US" sz="1800" dirty="0">
              <a:latin typeface="+mn-lt"/>
              <a:cs typeface="Calibri" panose="020F0502020204030204" pitchFamily="34" charset="0"/>
            </a:endParaRPr>
          </a:p>
          <a:p>
            <a:r>
              <a:rPr lang="en-US" sz="1800" dirty="0">
                <a:latin typeface="+mn-lt"/>
                <a:cs typeface="Calibri" panose="020F0502020204030204" pitchFamily="34" charset="0"/>
              </a:rPr>
              <a:t>f cannot be treated as a black box, because we need to know its exact form. In this setting, one may be interested in answering the following questions:</a:t>
            </a:r>
          </a:p>
          <a:p>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Which predictors are associated with the response? It is often the case that only </a:t>
            </a:r>
            <a:r>
              <a:rPr lang="en-US" sz="1800" b="1" dirty="0">
                <a:latin typeface="+mn-lt"/>
                <a:cs typeface="Calibri" panose="020F0502020204030204" pitchFamily="34" charset="0"/>
              </a:rPr>
              <a:t>a small fraction of the available predictors are substantially associated </a:t>
            </a:r>
            <a:r>
              <a:rPr lang="en-US" sz="1800" dirty="0">
                <a:latin typeface="+mn-lt"/>
                <a:cs typeface="Calibri" panose="020F0502020204030204" pitchFamily="34" charset="0"/>
              </a:rPr>
              <a:t>with Y . Identifying the few important predictors among a large set of possible variables can be extremely useful, depending on the application.</a:t>
            </a:r>
          </a:p>
          <a:p>
            <a:pPr marL="285750" indent="-285750">
              <a:buFont typeface="Wingdings" panose="05000000000000000000" pitchFamily="2" charset="2"/>
              <a:buChar char="q"/>
            </a:pPr>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What is </a:t>
            </a:r>
            <a:r>
              <a:rPr lang="en-US" sz="1800" b="1" dirty="0">
                <a:latin typeface="+mn-lt"/>
                <a:cs typeface="Calibri" panose="020F0502020204030204" pitchFamily="34" charset="0"/>
              </a:rPr>
              <a:t>the relationship between the response and each predictor</a:t>
            </a:r>
            <a:r>
              <a:rPr lang="en-US" sz="1800" dirty="0">
                <a:latin typeface="+mn-lt"/>
                <a:cs typeface="Calibri" panose="020F0502020204030204" pitchFamily="34" charset="0"/>
              </a:rPr>
              <a:t>? Some predictors may have a positive relationship with Y, in the sense that increasing the predictor is associated with increasing values of Y . Other predictors may have the opposite relationship. </a:t>
            </a:r>
          </a:p>
          <a:p>
            <a:pPr marL="285750" indent="-285750">
              <a:buFont typeface="Wingdings" panose="05000000000000000000" pitchFamily="2" charset="2"/>
              <a:buChar char="q"/>
            </a:pPr>
            <a:endParaRPr lang="en-US" sz="1800" dirty="0">
              <a:latin typeface="+mn-lt"/>
              <a:cs typeface="Calibri" panose="020F0502020204030204" pitchFamily="34" charset="0"/>
            </a:endParaRPr>
          </a:p>
          <a:p>
            <a:pPr marL="285750" indent="-285750">
              <a:buFont typeface="Wingdings" panose="05000000000000000000" pitchFamily="2" charset="2"/>
              <a:buChar char="q"/>
            </a:pPr>
            <a:r>
              <a:rPr lang="en-US" sz="1800" dirty="0">
                <a:latin typeface="+mn-lt"/>
                <a:cs typeface="Calibri" panose="020F0502020204030204" pitchFamily="34" charset="0"/>
              </a:rPr>
              <a:t>Can the relationship between Y and each predictor be adequately summarized using a linear equation, or is the </a:t>
            </a:r>
            <a:r>
              <a:rPr lang="en-US" sz="1800" b="1" dirty="0">
                <a:latin typeface="+mn-lt"/>
                <a:cs typeface="Calibri" panose="020F0502020204030204" pitchFamily="34" charset="0"/>
              </a:rPr>
              <a:t>relationship more complicated</a:t>
            </a:r>
            <a:r>
              <a:rPr lang="en-US" sz="1800" dirty="0">
                <a:latin typeface="+mn-lt"/>
                <a:cs typeface="Calibri" panose="020F0502020204030204" pitchFamily="34" charset="0"/>
              </a:rPr>
              <a:t>? </a:t>
            </a:r>
          </a:p>
        </p:txBody>
      </p:sp>
      <p:sp>
        <p:nvSpPr>
          <p:cNvPr id="3" name="Shape 100">
            <a:extLst>
              <a:ext uri="{FF2B5EF4-FFF2-40B4-BE49-F238E27FC236}">
                <a16:creationId xmlns:a16="http://schemas.microsoft.com/office/drawing/2014/main" id="{177F7F01-9ED7-45EF-80E7-D28330C420ED}"/>
              </a:ext>
            </a:extLst>
          </p:cNvPr>
          <p:cNvSpPr txBox="1"/>
          <p:nvPr/>
        </p:nvSpPr>
        <p:spPr>
          <a:xfrm>
            <a:off x="60700" y="-18712"/>
            <a:ext cx="6121439"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PARA QUÉ ESTIMAR LA FUNCIÓN f(x)</a:t>
            </a:r>
          </a:p>
        </p:txBody>
      </p:sp>
      <p:cxnSp>
        <p:nvCxnSpPr>
          <p:cNvPr id="4" name="Shape 101">
            <a:extLst>
              <a:ext uri="{FF2B5EF4-FFF2-40B4-BE49-F238E27FC236}">
                <a16:creationId xmlns:a16="http://schemas.microsoft.com/office/drawing/2014/main" id="{88EF3EDB-1DF5-4EC1-AE31-98970A42AC88}"/>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70627AD1-5BEA-4987-95BE-9B03793D538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25469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301A1-DCE0-4E8D-A9D7-753D1EB3DEBD}"/>
              </a:ext>
            </a:extLst>
          </p:cNvPr>
          <p:cNvSpPr/>
          <p:nvPr/>
        </p:nvSpPr>
        <p:spPr>
          <a:xfrm>
            <a:off x="198782" y="712339"/>
            <a:ext cx="8588057" cy="3693319"/>
          </a:xfrm>
          <a:prstGeom prst="rect">
            <a:avLst/>
          </a:prstGeom>
        </p:spPr>
        <p:txBody>
          <a:bodyPr wrap="square">
            <a:spAutoFit/>
          </a:bodyPr>
          <a:lstStyle/>
          <a:p>
            <a:pPr algn="just"/>
            <a:r>
              <a:rPr lang="en-US" sz="1800" b="1" dirty="0" err="1"/>
              <a:t>Modelos</a:t>
            </a:r>
            <a:r>
              <a:rPr lang="en-US" sz="1800" b="1" dirty="0"/>
              <a:t> </a:t>
            </a:r>
            <a:r>
              <a:rPr lang="en-US" sz="1800" b="1" dirty="0" err="1"/>
              <a:t>predictivos</a:t>
            </a:r>
            <a:endParaRPr lang="en-US" sz="1800" b="1" dirty="0"/>
          </a:p>
          <a:p>
            <a:pPr algn="just"/>
            <a:endParaRPr lang="en-US" sz="1800" b="1" dirty="0"/>
          </a:p>
          <a:p>
            <a:pPr algn="just"/>
            <a:r>
              <a:rPr lang="en-US" sz="1800" dirty="0"/>
              <a:t>In many situations, a set of inputs X are readily available, but the output Y cannot be easily obtained. In this setting, since the error term averages to zero, we can predict Y using</a:t>
            </a:r>
          </a:p>
          <a:p>
            <a:pPr algn="just"/>
            <a:endParaRPr lang="en-US" sz="1800" dirty="0"/>
          </a:p>
          <a:p>
            <a:pPr algn="just"/>
            <a:endParaRPr lang="en-US" sz="1800" dirty="0"/>
          </a:p>
          <a:p>
            <a:pPr algn="just"/>
            <a:r>
              <a:rPr lang="en-US" sz="1800" dirty="0"/>
              <a:t>where ḟ represents our estimate for f real, and Ŷ represents the resulting prediction for Y real. </a:t>
            </a:r>
          </a:p>
          <a:p>
            <a:pPr algn="just"/>
            <a:endParaRPr lang="en-US" sz="1800" dirty="0"/>
          </a:p>
          <a:p>
            <a:pPr algn="just"/>
            <a:r>
              <a:rPr lang="en-US" sz="1800" dirty="0"/>
              <a:t>In this setting, </a:t>
            </a:r>
            <a:r>
              <a:rPr lang="en-US" sz="1800" b="1" dirty="0"/>
              <a:t>ḟ is often treated as a black box</a:t>
            </a:r>
            <a:r>
              <a:rPr lang="en-US" sz="1800" dirty="0"/>
              <a:t>, in the sense that one is not typically concerned with the exact form of f, provided that it yields accurate predictions for Y.</a:t>
            </a:r>
          </a:p>
        </p:txBody>
      </p:sp>
      <p:pic>
        <p:nvPicPr>
          <p:cNvPr id="3" name="Picture 2">
            <a:extLst>
              <a:ext uri="{FF2B5EF4-FFF2-40B4-BE49-F238E27FC236}">
                <a16:creationId xmlns:a16="http://schemas.microsoft.com/office/drawing/2014/main" id="{CD110DC1-F360-4C65-BEED-F2D2033DAB72}"/>
              </a:ext>
            </a:extLst>
          </p:cNvPr>
          <p:cNvPicPr>
            <a:picLocks noChangeAspect="1"/>
          </p:cNvPicPr>
          <p:nvPr/>
        </p:nvPicPr>
        <p:blipFill>
          <a:blip r:embed="rId2"/>
          <a:stretch>
            <a:fillRect/>
          </a:stretch>
        </p:blipFill>
        <p:spPr>
          <a:xfrm>
            <a:off x="3121419" y="2042214"/>
            <a:ext cx="1629405" cy="579092"/>
          </a:xfrm>
          <a:prstGeom prst="rect">
            <a:avLst/>
          </a:prstGeom>
        </p:spPr>
      </p:pic>
      <p:sp>
        <p:nvSpPr>
          <p:cNvPr id="4" name="Shape 100">
            <a:extLst>
              <a:ext uri="{FF2B5EF4-FFF2-40B4-BE49-F238E27FC236}">
                <a16:creationId xmlns:a16="http://schemas.microsoft.com/office/drawing/2014/main" id="{216E3014-F817-434E-B6BF-BE4D4FF880A7}"/>
              </a:ext>
            </a:extLst>
          </p:cNvPr>
          <p:cNvSpPr txBox="1"/>
          <p:nvPr/>
        </p:nvSpPr>
        <p:spPr>
          <a:xfrm>
            <a:off x="60700" y="-18712"/>
            <a:ext cx="6121439"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PARA QUÉ ESTIMAR LA FUNCIÓN f(x)</a:t>
            </a:r>
          </a:p>
        </p:txBody>
      </p:sp>
      <p:cxnSp>
        <p:nvCxnSpPr>
          <p:cNvPr id="5" name="Shape 101">
            <a:extLst>
              <a:ext uri="{FF2B5EF4-FFF2-40B4-BE49-F238E27FC236}">
                <a16:creationId xmlns:a16="http://schemas.microsoft.com/office/drawing/2014/main" id="{A3FD52DC-5A3D-48FA-BCD1-947899DC56E9}"/>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02">
            <a:extLst>
              <a:ext uri="{FF2B5EF4-FFF2-40B4-BE49-F238E27FC236}">
                <a16:creationId xmlns:a16="http://schemas.microsoft.com/office/drawing/2014/main" id="{C504C0E5-796C-4C44-BD6A-F010DA19054C}"/>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18519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60D08F-E06D-4541-8B5C-8B1F53B3D9B6}"/>
              </a:ext>
            </a:extLst>
          </p:cNvPr>
          <p:cNvSpPr/>
          <p:nvPr/>
        </p:nvSpPr>
        <p:spPr>
          <a:xfrm>
            <a:off x="258417" y="930825"/>
            <a:ext cx="8282609" cy="2585323"/>
          </a:xfrm>
          <a:prstGeom prst="rect">
            <a:avLst/>
          </a:prstGeom>
        </p:spPr>
        <p:txBody>
          <a:bodyPr wrap="square">
            <a:spAutoFit/>
          </a:bodyPr>
          <a:lstStyle/>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Statistical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dependency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does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not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imply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causality</a:t>
            </a: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Sometimes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the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existence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statistical</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dependencies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between</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system</a:t>
            </a:r>
            <a:r>
              <a:rPr lang="es-CO" sz="1800" dirty="0">
                <a:latin typeface="Calibri" panose="020F0502020204030204" pitchFamily="34" charset="0"/>
                <a:cs typeface="Calibri" panose="020F0502020204030204" pitchFamily="34" charset="0"/>
              </a:rPr>
              <a:t> inputs and outputs </a:t>
            </a:r>
            <a:r>
              <a:rPr lang="es-CO" sz="1800" dirty="0" err="1">
                <a:latin typeface="Calibri" panose="020F0502020204030204" pitchFamily="34" charset="0"/>
                <a:cs typeface="Calibri" panose="020F0502020204030204" pitchFamily="34" charset="0"/>
              </a:rPr>
              <a:t>is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erroneously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used</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to</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demonstrate</a:t>
            </a:r>
            <a:r>
              <a:rPr lang="es-CO" sz="1800" dirty="0">
                <a:latin typeface="Calibri" panose="020F0502020204030204" pitchFamily="34" charset="0"/>
                <a:cs typeface="Calibri" panose="020F0502020204030204" pitchFamily="34" charset="0"/>
              </a:rPr>
              <a:t> cause-and-</a:t>
            </a:r>
            <a:r>
              <a:rPr lang="es-CO" sz="1800" dirty="0" err="1">
                <a:latin typeface="Calibri" panose="020F0502020204030204" pitchFamily="34" charset="0"/>
                <a:cs typeface="Calibri" panose="020F0502020204030204" pitchFamily="34" charset="0"/>
              </a:rPr>
              <a:t>effect</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relationship</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between</a:t>
            </a:r>
            <a:r>
              <a:rPr lang="es-CO" sz="1800" dirty="0">
                <a:latin typeface="Calibri" panose="020F0502020204030204" pitchFamily="34" charset="0"/>
                <a:cs typeface="Calibri" panose="020F0502020204030204" pitchFamily="34" charset="0"/>
              </a:rPr>
              <a:t> variables </a:t>
            </a:r>
            <a:r>
              <a:rPr lang="es-CO" sz="1800" dirty="0" err="1">
                <a:latin typeface="Calibri" panose="020F0502020204030204" pitchFamily="34" charset="0"/>
                <a:cs typeface="Calibri" panose="020F0502020204030204" pitchFamily="34" charset="0"/>
              </a:rPr>
              <a:t>of</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interest</a:t>
            </a:r>
            <a:r>
              <a:rPr lang="es-CO" sz="18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err="1">
                <a:latin typeface="Calibri" panose="020F0502020204030204" pitchFamily="34" charset="0"/>
                <a:cs typeface="Calibri" panose="020F0502020204030204" pitchFamily="34" charset="0"/>
              </a:rPr>
              <a:t>Causality</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cannot</a:t>
            </a:r>
            <a:r>
              <a:rPr lang="es-CO" sz="1800" dirty="0">
                <a:latin typeface="Calibri" panose="020F0502020204030204" pitchFamily="34" charset="0"/>
                <a:cs typeface="Calibri" panose="020F0502020204030204" pitchFamily="34" charset="0"/>
              </a:rPr>
              <a:t> be </a:t>
            </a:r>
            <a:r>
              <a:rPr lang="es-CO" sz="1800" dirty="0" err="1">
                <a:latin typeface="Calibri" panose="020F0502020204030204" pitchFamily="34" charset="0"/>
                <a:cs typeface="Calibri" panose="020F0502020204030204" pitchFamily="34" charset="0"/>
              </a:rPr>
              <a:t>inferred</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from</a:t>
            </a:r>
            <a:r>
              <a:rPr lang="es-CO" sz="1800" dirty="0">
                <a:latin typeface="Calibri" panose="020F0502020204030204" pitchFamily="34" charset="0"/>
                <a:cs typeface="Calibri" panose="020F0502020204030204" pitchFamily="34" charset="0"/>
              </a:rPr>
              <a:t> data </a:t>
            </a:r>
            <a:r>
              <a:rPr lang="es-CO" sz="1800" dirty="0" err="1">
                <a:latin typeface="Calibri" panose="020F0502020204030204" pitchFamily="34" charset="0"/>
                <a:cs typeface="Calibri" panose="020F0502020204030204" pitchFamily="34" charset="0"/>
              </a:rPr>
              <a:t>analysis</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alone</a:t>
            </a:r>
            <a:r>
              <a:rPr lang="es-CO" sz="1800" dirty="0">
                <a:latin typeface="Calibri" panose="020F0502020204030204" pitchFamily="34" charset="0"/>
                <a:cs typeface="Calibri" panose="020F0502020204030204" pitchFamily="34" charset="0"/>
              </a:rPr>
              <a:t>; </a:t>
            </a:r>
            <a:r>
              <a:rPr lang="es-CO" sz="1800" dirty="0" err="1">
                <a:latin typeface="Calibri" panose="020F0502020204030204" pitchFamily="34" charset="0"/>
                <a:cs typeface="Calibri" panose="020F0502020204030204" pitchFamily="34" charset="0"/>
              </a:rPr>
              <a:t>instead</a:t>
            </a:r>
            <a:r>
              <a:rPr lang="es-CO" sz="1800"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it</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must</a:t>
            </a:r>
            <a:r>
              <a:rPr lang="es-CO" sz="1800" b="1" dirty="0">
                <a:latin typeface="Calibri" panose="020F0502020204030204" pitchFamily="34" charset="0"/>
                <a:cs typeface="Calibri" panose="020F0502020204030204" pitchFamily="34" charset="0"/>
              </a:rPr>
              <a:t> be </a:t>
            </a:r>
            <a:r>
              <a:rPr lang="es-CO" sz="1800" b="1" dirty="0" err="1">
                <a:latin typeface="Calibri" panose="020F0502020204030204" pitchFamily="34" charset="0"/>
                <a:cs typeface="Calibri" panose="020F0502020204030204" pitchFamily="34" charset="0"/>
              </a:rPr>
              <a:t>assumed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or</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demonstrated</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by</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an</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argument</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outside</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the</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statistical</a:t>
            </a:r>
            <a:r>
              <a:rPr lang="es-CO" sz="1800" b="1" dirty="0">
                <a:latin typeface="Calibri" panose="020F0502020204030204" pitchFamily="34" charset="0"/>
                <a:cs typeface="Calibri" panose="020F0502020204030204" pitchFamily="34" charset="0"/>
              </a:rPr>
              <a:t> </a:t>
            </a:r>
            <a:r>
              <a:rPr lang="es-CO" sz="1800" b="1" dirty="0" err="1">
                <a:latin typeface="Calibri" panose="020F0502020204030204" pitchFamily="34" charset="0"/>
                <a:cs typeface="Calibri" panose="020F0502020204030204" pitchFamily="34" charset="0"/>
              </a:rPr>
              <a:t>analysis</a:t>
            </a:r>
            <a:r>
              <a:rPr lang="es-CO" sz="1800" dirty="0">
                <a:latin typeface="Calibri" panose="020F0502020204030204" pitchFamily="34" charset="0"/>
                <a:cs typeface="Calibri" panose="020F0502020204030204" pitchFamily="34" charset="0"/>
              </a:rPr>
              <a:t>. </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8817F18-4222-4603-96CE-E1AB68BB0DA9}"/>
              </a:ext>
            </a:extLst>
          </p:cNvPr>
          <p:cNvSpPr/>
          <p:nvPr/>
        </p:nvSpPr>
        <p:spPr>
          <a:xfrm>
            <a:off x="398180" y="4908571"/>
            <a:ext cx="8142846" cy="830997"/>
          </a:xfrm>
          <a:prstGeom prst="rect">
            <a:avLst/>
          </a:prstGeom>
        </p:spPr>
        <p:txBody>
          <a:bodyPr wrap="square">
            <a:spAutoFit/>
          </a:bodyPr>
          <a:lstStyle/>
          <a:p>
            <a:pPr algn="ctr"/>
            <a:r>
              <a:rPr lang="en-US" sz="1600" i="1" dirty="0"/>
              <a:t>It does not make sense to claim causal relationship between person’s height and weight, even though statistical dependency (correlation) between height and weight can be easily demonstrated from data</a:t>
            </a:r>
          </a:p>
        </p:txBody>
      </p:sp>
      <p:sp>
        <p:nvSpPr>
          <p:cNvPr id="6" name="Shape 100">
            <a:extLst>
              <a:ext uri="{FF2B5EF4-FFF2-40B4-BE49-F238E27FC236}">
                <a16:creationId xmlns:a16="http://schemas.microsoft.com/office/drawing/2014/main" id="{21794881-CF17-42DC-9C17-6F7F6CB7C9EE}"/>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err="1">
                <a:solidFill>
                  <a:schemeClr val="dk1"/>
                </a:solidFill>
                <a:latin typeface="Calibri"/>
                <a:ea typeface="Calibri"/>
                <a:cs typeface="Calibri"/>
                <a:sym typeface="Calibri"/>
              </a:rPr>
              <a:t>DEPENDENCY</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ASSOCIATION</a:t>
            </a:r>
            <a:r>
              <a:rPr lang="es-CO" sz="2800" b="1" dirty="0">
                <a:solidFill>
                  <a:schemeClr val="dk1"/>
                </a:solidFill>
                <a:latin typeface="Calibri"/>
                <a:ea typeface="Calibri"/>
                <a:cs typeface="Calibri"/>
                <a:sym typeface="Calibri"/>
              </a:rPr>
              <a:t>) vs </a:t>
            </a:r>
            <a:r>
              <a:rPr lang="es-CO" sz="2800" b="1" dirty="0" err="1">
                <a:solidFill>
                  <a:schemeClr val="dk1"/>
                </a:solidFill>
                <a:latin typeface="Calibri"/>
                <a:ea typeface="Calibri"/>
                <a:cs typeface="Calibri"/>
                <a:sym typeface="Calibri"/>
              </a:rPr>
              <a:t>CAUSALITY</a:t>
            </a:r>
            <a:endParaRPr lang="es-CO" sz="2800" b="1" dirty="0">
              <a:solidFill>
                <a:schemeClr val="dk1"/>
              </a:solidFill>
              <a:latin typeface="Calibri"/>
              <a:ea typeface="Calibri"/>
              <a:cs typeface="Calibri"/>
              <a:sym typeface="Calibri"/>
            </a:endParaRPr>
          </a:p>
        </p:txBody>
      </p:sp>
      <p:cxnSp>
        <p:nvCxnSpPr>
          <p:cNvPr id="7" name="Shape 101">
            <a:extLst>
              <a:ext uri="{FF2B5EF4-FFF2-40B4-BE49-F238E27FC236}">
                <a16:creationId xmlns:a16="http://schemas.microsoft.com/office/drawing/2014/main" id="{2A6D5C25-A5B1-41CF-B571-28C5C90E0B31}"/>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102">
            <a:extLst>
              <a:ext uri="{FF2B5EF4-FFF2-40B4-BE49-F238E27FC236}">
                <a16:creationId xmlns:a16="http://schemas.microsoft.com/office/drawing/2014/main" id="{36AA8BBA-C7A5-4F57-A12A-194E2903827C}"/>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609226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51888CF-BB2B-45CE-9ED9-9F7C29313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863"/>
            <a:ext cx="9144000" cy="651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343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E4EEAE0-0263-4FDD-85DD-DF77B021A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353" y="999565"/>
            <a:ext cx="7543800"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00">
            <a:extLst>
              <a:ext uri="{FF2B5EF4-FFF2-40B4-BE49-F238E27FC236}">
                <a16:creationId xmlns:a16="http://schemas.microsoft.com/office/drawing/2014/main" id="{AFBA0549-274F-40DD-820F-D70F992C8442}"/>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DATOS DE ENTRENAMIENTO</a:t>
            </a:r>
          </a:p>
        </p:txBody>
      </p:sp>
      <p:cxnSp>
        <p:nvCxnSpPr>
          <p:cNvPr id="6" name="Shape 101">
            <a:extLst>
              <a:ext uri="{FF2B5EF4-FFF2-40B4-BE49-F238E27FC236}">
                <a16:creationId xmlns:a16="http://schemas.microsoft.com/office/drawing/2014/main" id="{4D12D5E3-3732-4567-84C0-1FD9CBB1FE1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a:extLst>
              <a:ext uri="{FF2B5EF4-FFF2-40B4-BE49-F238E27FC236}">
                <a16:creationId xmlns:a16="http://schemas.microsoft.com/office/drawing/2014/main" id="{6B6F5CF7-7348-45BC-8426-DAF4D15549C0}"/>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8" name="CuadroTexto 7">
            <a:extLst>
              <a:ext uri="{FF2B5EF4-FFF2-40B4-BE49-F238E27FC236}">
                <a16:creationId xmlns:a16="http://schemas.microsoft.com/office/drawing/2014/main" id="{0CCB3DB8-0215-4C5A-ABCE-1E21C261571A}"/>
              </a:ext>
            </a:extLst>
          </p:cNvPr>
          <p:cNvSpPr txBox="1"/>
          <p:nvPr/>
        </p:nvSpPr>
        <p:spPr>
          <a:xfrm>
            <a:off x="5759740" y="6564471"/>
            <a:ext cx="3384260" cy="246221"/>
          </a:xfrm>
          <a:prstGeom prst="rect">
            <a:avLst/>
          </a:prstGeom>
          <a:noFill/>
        </p:spPr>
        <p:txBody>
          <a:bodyPr wrap="none" rtlCol="0">
            <a:spAutoFit/>
          </a:bodyPr>
          <a:lstStyle/>
          <a:p>
            <a:r>
              <a:rPr lang="es-CO" sz="1000" dirty="0"/>
              <a:t>(</a:t>
            </a:r>
            <a:r>
              <a:rPr lang="es-CO" sz="1000" dirty="0" err="1"/>
              <a:t>Vincenzo</a:t>
            </a:r>
            <a:r>
              <a:rPr lang="es-CO" sz="1000" dirty="0"/>
              <a:t> </a:t>
            </a:r>
            <a:r>
              <a:rPr lang="es-CO" sz="1000" dirty="0" err="1"/>
              <a:t>Lavorini</a:t>
            </a:r>
            <a:r>
              <a:rPr lang="es-CO" sz="1000" dirty="0"/>
              <a:t>, 2019) www.towardsdatascience.com</a:t>
            </a:r>
          </a:p>
        </p:txBody>
      </p:sp>
    </p:spTree>
    <p:extLst>
      <p:ext uri="{BB962C8B-B14F-4D97-AF65-F5344CB8AC3E}">
        <p14:creationId xmlns:p14="http://schemas.microsoft.com/office/powerpoint/2010/main" val="11452380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A936B231-5535-47D0-96EC-0A5F4ED869AA}"/>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DATOS DE PRODUCCIÓN</a:t>
            </a:r>
          </a:p>
        </p:txBody>
      </p:sp>
      <p:cxnSp>
        <p:nvCxnSpPr>
          <p:cNvPr id="3" name="Shape 101">
            <a:extLst>
              <a:ext uri="{FF2B5EF4-FFF2-40B4-BE49-F238E27FC236}">
                <a16:creationId xmlns:a16="http://schemas.microsoft.com/office/drawing/2014/main" id="{1A36DB69-BB1A-4F89-8019-4DB5C736FC63}"/>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5930177E-3961-40E9-94E2-9735FAC12B52}"/>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2050" name="Picture 2">
            <a:extLst>
              <a:ext uri="{FF2B5EF4-FFF2-40B4-BE49-F238E27FC236}">
                <a16:creationId xmlns:a16="http://schemas.microsoft.com/office/drawing/2014/main" id="{1B6531CE-EF6C-4E4E-BAA9-C8B392DAD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907" y="683740"/>
            <a:ext cx="4995622" cy="374671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BE740DD-B1B3-4BCF-92F9-07870D569279}"/>
              </a:ext>
            </a:extLst>
          </p:cNvPr>
          <p:cNvSpPr txBox="1"/>
          <p:nvPr/>
        </p:nvSpPr>
        <p:spPr>
          <a:xfrm>
            <a:off x="5759740" y="6564471"/>
            <a:ext cx="3384260" cy="246221"/>
          </a:xfrm>
          <a:prstGeom prst="rect">
            <a:avLst/>
          </a:prstGeom>
          <a:noFill/>
        </p:spPr>
        <p:txBody>
          <a:bodyPr wrap="none" rtlCol="0">
            <a:spAutoFit/>
          </a:bodyPr>
          <a:lstStyle/>
          <a:p>
            <a:r>
              <a:rPr lang="es-CO" sz="1000" dirty="0"/>
              <a:t>(</a:t>
            </a:r>
            <a:r>
              <a:rPr lang="es-CO" sz="1000" dirty="0" err="1"/>
              <a:t>Vincenzo</a:t>
            </a:r>
            <a:r>
              <a:rPr lang="es-CO" sz="1000" dirty="0"/>
              <a:t> </a:t>
            </a:r>
            <a:r>
              <a:rPr lang="es-CO" sz="1000" dirty="0" err="1"/>
              <a:t>Lavorini</a:t>
            </a:r>
            <a:r>
              <a:rPr lang="es-CO" sz="1000" dirty="0"/>
              <a:t>, 2019) www.towardsdatascience.com</a:t>
            </a:r>
          </a:p>
        </p:txBody>
      </p:sp>
      <p:sp>
        <p:nvSpPr>
          <p:cNvPr id="6" name="Rectángulo 5">
            <a:extLst>
              <a:ext uri="{FF2B5EF4-FFF2-40B4-BE49-F238E27FC236}">
                <a16:creationId xmlns:a16="http://schemas.microsoft.com/office/drawing/2014/main" id="{DFD20337-DDA9-4A2F-A8D6-24F9153BFE98}"/>
              </a:ext>
            </a:extLst>
          </p:cNvPr>
          <p:cNvSpPr/>
          <p:nvPr/>
        </p:nvSpPr>
        <p:spPr>
          <a:xfrm>
            <a:off x="177207" y="4797316"/>
            <a:ext cx="8966793" cy="584775"/>
          </a:xfrm>
          <a:prstGeom prst="rect">
            <a:avLst/>
          </a:prstGeom>
        </p:spPr>
        <p:txBody>
          <a:bodyPr wrap="square">
            <a:spAutoFit/>
          </a:bodyPr>
          <a:lstStyle/>
          <a:p>
            <a:r>
              <a:rPr lang="en-US" sz="1600" dirty="0">
                <a:latin typeface="medium-content-serif-font"/>
              </a:rPr>
              <a:t>correlations caused by a confounding (</a:t>
            </a:r>
            <a:r>
              <a:rPr lang="es-CO" i="1" dirty="0" err="1"/>
              <a:t>hidden</a:t>
            </a:r>
            <a:r>
              <a:rPr lang="es-CO" i="1" dirty="0"/>
              <a:t> </a:t>
            </a:r>
            <a:r>
              <a:rPr lang="es-CO" i="1" dirty="0" err="1"/>
              <a:t>feature</a:t>
            </a:r>
            <a:r>
              <a:rPr lang="es-CO" dirty="0"/>
              <a:t> (H) )</a:t>
            </a:r>
            <a:r>
              <a:rPr lang="en-US" sz="1600" dirty="0">
                <a:latin typeface="medium-content-serif-font"/>
              </a:rPr>
              <a:t> factor </a:t>
            </a:r>
            <a:r>
              <a:rPr lang="en-US" sz="1600" dirty="0">
                <a:latin typeface="medium-content-serif-font"/>
                <a:sym typeface="Wingdings" panose="05000000000000000000" pitchFamily="2" charset="2"/>
              </a:rPr>
              <a:t> </a:t>
            </a:r>
            <a:r>
              <a:rPr lang="en-US" sz="1600" dirty="0"/>
              <a:t>tiger is the animal you know surrounded by “forest”</a:t>
            </a:r>
            <a:r>
              <a:rPr lang="en-US" sz="1600" dirty="0">
                <a:latin typeface="medium-content-serif-font"/>
                <a:sym typeface="Wingdings" panose="05000000000000000000" pitchFamily="2" charset="2"/>
              </a:rPr>
              <a:t> </a:t>
            </a:r>
            <a:endParaRPr lang="es-CO" sz="1600" dirty="0"/>
          </a:p>
        </p:txBody>
      </p:sp>
      <p:sp>
        <p:nvSpPr>
          <p:cNvPr id="7" name="Rectángulo 6">
            <a:extLst>
              <a:ext uri="{FF2B5EF4-FFF2-40B4-BE49-F238E27FC236}">
                <a16:creationId xmlns:a16="http://schemas.microsoft.com/office/drawing/2014/main" id="{608B608C-A488-42AE-B711-9DF8806773E5}"/>
              </a:ext>
            </a:extLst>
          </p:cNvPr>
          <p:cNvSpPr/>
          <p:nvPr/>
        </p:nvSpPr>
        <p:spPr>
          <a:xfrm>
            <a:off x="177207" y="5612837"/>
            <a:ext cx="8789585" cy="800219"/>
          </a:xfrm>
          <a:prstGeom prst="rect">
            <a:avLst/>
          </a:prstGeom>
        </p:spPr>
        <p:txBody>
          <a:bodyPr wrap="square">
            <a:spAutoFit/>
          </a:bodyPr>
          <a:lstStyle/>
          <a:p>
            <a:r>
              <a:rPr lang="en-US" sz="1600" dirty="0">
                <a:latin typeface="medium-content-serif-font"/>
              </a:rPr>
              <a:t>It’s effect can in fact confuse the model, letting it believe that there is a causal correlation between the animal and the forest which actually do not exist. </a:t>
            </a:r>
            <a:r>
              <a:rPr lang="en-US" dirty="0"/>
              <a:t>In other words, our model do believes the tiger </a:t>
            </a:r>
            <a:r>
              <a:rPr lang="en-US" i="1" dirty="0"/>
              <a:t>is the hidden feature H</a:t>
            </a:r>
            <a:r>
              <a:rPr lang="en-US" dirty="0"/>
              <a:t>, and not simply the tigers as the animals we know.</a:t>
            </a:r>
            <a:endParaRPr lang="es-CO" sz="1600" dirty="0"/>
          </a:p>
        </p:txBody>
      </p:sp>
    </p:spTree>
    <p:extLst>
      <p:ext uri="{BB962C8B-B14F-4D97-AF65-F5344CB8AC3E}">
        <p14:creationId xmlns:p14="http://schemas.microsoft.com/office/powerpoint/2010/main" val="1686229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21EA371-2C5E-47C7-AFB6-5E161533D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0"/>
            <a:ext cx="6827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5D8FBA1-E557-4155-A5BF-C12B7C2822B3}"/>
              </a:ext>
            </a:extLst>
          </p:cNvPr>
          <p:cNvSpPr/>
          <p:nvPr/>
        </p:nvSpPr>
        <p:spPr>
          <a:xfrm>
            <a:off x="2253232" y="1271501"/>
            <a:ext cx="1239442" cy="338554"/>
          </a:xfrm>
          <a:prstGeom prst="rect">
            <a:avLst/>
          </a:prstGeom>
        </p:spPr>
        <p:txBody>
          <a:bodyPr wrap="none">
            <a:spAutoFit/>
          </a:bodyPr>
          <a:lstStyle/>
          <a:p>
            <a:r>
              <a:rPr lang="es-CO" sz="1600" dirty="0">
                <a:latin typeface="medium-content-serif-font"/>
                <a:hlinkClick r:id="rId3"/>
              </a:rPr>
              <a:t>data </a:t>
            </a:r>
            <a:r>
              <a:rPr lang="es-CO" sz="1600" dirty="0" err="1">
                <a:latin typeface="medium-content-serif-font"/>
                <a:hlinkClick r:id="rId3"/>
              </a:rPr>
              <a:t>leakage</a:t>
            </a:r>
            <a:endParaRPr lang="es-CO" sz="1600" dirty="0"/>
          </a:p>
        </p:txBody>
      </p:sp>
      <p:sp>
        <p:nvSpPr>
          <p:cNvPr id="5" name="Rectángulo 4">
            <a:extLst>
              <a:ext uri="{FF2B5EF4-FFF2-40B4-BE49-F238E27FC236}">
                <a16:creationId xmlns:a16="http://schemas.microsoft.com/office/drawing/2014/main" id="{035A04B2-F1F7-45EB-8E56-4E8E6D3450BF}"/>
              </a:ext>
            </a:extLst>
          </p:cNvPr>
          <p:cNvSpPr/>
          <p:nvPr/>
        </p:nvSpPr>
        <p:spPr>
          <a:xfrm>
            <a:off x="4450976" y="2830923"/>
            <a:ext cx="4572000" cy="954107"/>
          </a:xfrm>
          <a:prstGeom prst="rect">
            <a:avLst/>
          </a:prstGeom>
        </p:spPr>
        <p:txBody>
          <a:bodyPr>
            <a:spAutoFit/>
          </a:bodyPr>
          <a:lstStyle/>
          <a:p>
            <a:r>
              <a:rPr lang="en-US" dirty="0">
                <a:latin typeface="medium-content-serif-font"/>
              </a:rPr>
              <a:t> It is the only one we can safely accept. An example can be the stripes in the tigers: since there are no tigers without stripes, it’s safe for the model to classify a tiger if and only if there are stripes on the animal.</a:t>
            </a:r>
            <a:endParaRPr lang="es-CO" dirty="0"/>
          </a:p>
        </p:txBody>
      </p:sp>
    </p:spTree>
    <p:extLst>
      <p:ext uri="{BB962C8B-B14F-4D97-AF65-F5344CB8AC3E}">
        <p14:creationId xmlns:p14="http://schemas.microsoft.com/office/powerpoint/2010/main" val="1217040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CE29744-C3D6-440F-A04A-B1878ADDE0EE}"/>
              </a:ext>
            </a:extLst>
          </p:cNvPr>
          <p:cNvSpPr/>
          <p:nvPr/>
        </p:nvSpPr>
        <p:spPr>
          <a:xfrm>
            <a:off x="400902" y="1015860"/>
            <a:ext cx="8406921" cy="584775"/>
          </a:xfrm>
          <a:prstGeom prst="rect">
            <a:avLst/>
          </a:prstGeom>
        </p:spPr>
        <p:txBody>
          <a:bodyPr wrap="square">
            <a:spAutoFit/>
          </a:bodyPr>
          <a:lstStyle/>
          <a:p>
            <a:r>
              <a:rPr lang="en-US" sz="1600" dirty="0"/>
              <a:t>the introduction of information about the target of a data mining problem, which should not be legitimately available to mine from. </a:t>
            </a:r>
            <a:endParaRPr lang="es-CO" sz="1600" dirty="0"/>
          </a:p>
        </p:txBody>
      </p:sp>
      <p:sp>
        <p:nvSpPr>
          <p:cNvPr id="5" name="Shape 100">
            <a:extLst>
              <a:ext uri="{FF2B5EF4-FFF2-40B4-BE49-F238E27FC236}">
                <a16:creationId xmlns:a16="http://schemas.microsoft.com/office/drawing/2014/main" id="{036D8758-501C-4A80-B9CF-0B790075D336}"/>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DATA LEAKAGE</a:t>
            </a:r>
          </a:p>
        </p:txBody>
      </p:sp>
      <p:cxnSp>
        <p:nvCxnSpPr>
          <p:cNvPr id="6" name="Shape 101">
            <a:extLst>
              <a:ext uri="{FF2B5EF4-FFF2-40B4-BE49-F238E27FC236}">
                <a16:creationId xmlns:a16="http://schemas.microsoft.com/office/drawing/2014/main" id="{9DCCA838-670C-422A-A31F-FC52AED3F43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a:extLst>
              <a:ext uri="{FF2B5EF4-FFF2-40B4-BE49-F238E27FC236}">
                <a16:creationId xmlns:a16="http://schemas.microsoft.com/office/drawing/2014/main" id="{ECE20677-74DD-4ACD-A1AE-4C8190ADAE9A}"/>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699278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A5ABF8-258B-46B2-A05C-5E6BEED2EF82}"/>
              </a:ext>
            </a:extLst>
          </p:cNvPr>
          <p:cNvSpPr/>
          <p:nvPr/>
        </p:nvSpPr>
        <p:spPr>
          <a:xfrm>
            <a:off x="245165" y="1058398"/>
            <a:ext cx="8415131" cy="1200329"/>
          </a:xfrm>
          <a:prstGeom prst="rect">
            <a:avLst/>
          </a:prstGeom>
        </p:spPr>
        <p:txBody>
          <a:bodyPr wrap="square">
            <a:spAutoFit/>
          </a:bodyPr>
          <a:lstStyle/>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los modelos explicativos f representa una función causal que subyace y se asume que X causa Y.</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modelos predictivos la función f captura la asociación entre X y </a:t>
            </a:r>
            <a:r>
              <a:rPr lang="es-CO" sz="1800" dirty="0" err="1">
                <a:latin typeface="Calibri" panose="020F0502020204030204" pitchFamily="34" charset="0"/>
                <a:cs typeface="Calibri" panose="020F0502020204030204" pitchFamily="34" charset="0"/>
              </a:rPr>
              <a:t>Y</a:t>
            </a:r>
            <a:r>
              <a:rPr lang="es-CO" sz="1800" dirty="0">
                <a:latin typeface="Calibri" panose="020F0502020204030204" pitchFamily="34" charset="0"/>
                <a:cs typeface="Calibri" panose="020F0502020204030204" pitchFamily="34" charset="0"/>
              </a:rPr>
              <a:t>.</a:t>
            </a:r>
          </a:p>
        </p:txBody>
      </p:sp>
      <p:sp>
        <p:nvSpPr>
          <p:cNvPr id="5" name="Shape 100">
            <a:extLst>
              <a:ext uri="{FF2B5EF4-FFF2-40B4-BE49-F238E27FC236}">
                <a16:creationId xmlns:a16="http://schemas.microsoft.com/office/drawing/2014/main" id="{0575890A-CDA2-4010-817E-99B2DA458D33}"/>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CAUSALIDAD vs ASOCIACIÓN</a:t>
            </a:r>
          </a:p>
        </p:txBody>
      </p:sp>
      <p:cxnSp>
        <p:nvCxnSpPr>
          <p:cNvPr id="6" name="Shape 101">
            <a:extLst>
              <a:ext uri="{FF2B5EF4-FFF2-40B4-BE49-F238E27FC236}">
                <a16:creationId xmlns:a16="http://schemas.microsoft.com/office/drawing/2014/main" id="{0E8F91E9-D1F2-422D-AA28-6D0C7C34E93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a:extLst>
              <a:ext uri="{FF2B5EF4-FFF2-40B4-BE49-F238E27FC236}">
                <a16:creationId xmlns:a16="http://schemas.microsoft.com/office/drawing/2014/main" id="{AD26F5DA-9FAE-44C6-A777-87C3822FB46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4278688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8B2FDF10-D2E1-4017-AA05-917F90332A8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EE83510A-3104-484A-9941-A9AD6DDE19BD}"/>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A25D8DB1-03D6-4A0D-9B5E-6A1BCEDFE8A5}"/>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
        <p:nvSpPr>
          <p:cNvPr id="6" name="TextBox 5">
            <a:extLst>
              <a:ext uri="{FF2B5EF4-FFF2-40B4-BE49-F238E27FC236}">
                <a16:creationId xmlns:a16="http://schemas.microsoft.com/office/drawing/2014/main" id="{A2430261-97CD-45B9-BB62-27260F27AF38}"/>
              </a:ext>
            </a:extLst>
          </p:cNvPr>
          <p:cNvSpPr txBox="1"/>
          <p:nvPr/>
        </p:nvSpPr>
        <p:spPr>
          <a:xfrm>
            <a:off x="258554" y="927012"/>
            <a:ext cx="8513380" cy="4062651"/>
          </a:xfrm>
          <a:prstGeom prst="rect">
            <a:avLst/>
          </a:prstGeom>
          <a:noFill/>
        </p:spPr>
        <p:txBody>
          <a:bodyPr wrap="square" rtlCol="0">
            <a:spAutoFit/>
          </a:bodyPr>
          <a:lstStyle/>
          <a:p>
            <a:pPr algn="just"/>
            <a:r>
              <a:rPr lang="es-CO" sz="1800" dirty="0"/>
              <a:t>Los </a:t>
            </a:r>
            <a:r>
              <a:rPr lang="es-CO" sz="1800" b="1" dirty="0"/>
              <a:t>modelos explicativos </a:t>
            </a:r>
            <a:r>
              <a:rPr lang="es-CO" sz="1800" dirty="0"/>
              <a:t>se refieren a la aplicación a datos de modelos estadísticos para verificar hipótesis causales sobre construcciones teóricas. En la práctica los modelos estadísticos basados en asociación aplicados a datos observacionales son comúnmente utilizados para ese propósito. </a:t>
            </a:r>
          </a:p>
          <a:p>
            <a:pPr algn="just"/>
            <a:endParaRPr lang="es-CO" sz="1800" dirty="0"/>
          </a:p>
          <a:p>
            <a:pPr algn="just"/>
            <a:r>
              <a:rPr lang="es-CO" sz="1800" dirty="0"/>
              <a:t>Los científicos están entrenados para reconocer que correlación es no causalidad, no es recomendable sacar conclusiones solo basado en la correlación entre X y </a:t>
            </a:r>
            <a:r>
              <a:rPr lang="es-CO" sz="1800" dirty="0" err="1"/>
              <a:t>Y</a:t>
            </a:r>
            <a:r>
              <a:rPr lang="es-CO" sz="1800" dirty="0"/>
              <a:t> (es posible que solo sea una coincidencia). Por lo tanto, </a:t>
            </a:r>
            <a:r>
              <a:rPr lang="es-CO" sz="1800" b="1" dirty="0"/>
              <a:t>se debe entender el mecanismo que subyace y que conecta X y </a:t>
            </a:r>
            <a:r>
              <a:rPr lang="es-CO" sz="1800" b="1" dirty="0" err="1"/>
              <a:t>Y</a:t>
            </a:r>
            <a:r>
              <a:rPr lang="es-CO" sz="1800" dirty="0"/>
              <a:t>. Cuando se tiene un modelo, se puede concretar los datos con confidencia. </a:t>
            </a:r>
          </a:p>
          <a:p>
            <a:pPr algn="just"/>
            <a:endParaRPr lang="es-CO" sz="1800" dirty="0"/>
          </a:p>
          <a:p>
            <a:pPr algn="just"/>
            <a:endParaRPr lang="es-CO" sz="1800" dirty="0"/>
          </a:p>
          <a:p>
            <a:pPr algn="ctr"/>
            <a:r>
              <a:rPr lang="es-CO" sz="2400" dirty="0"/>
              <a:t>Los datos sin un modelo son simple ruido.</a:t>
            </a:r>
          </a:p>
          <a:p>
            <a:pPr algn="just"/>
            <a:endParaRPr lang="es-CO" sz="1800" dirty="0"/>
          </a:p>
        </p:txBody>
      </p:sp>
    </p:spTree>
    <p:extLst>
      <p:ext uri="{BB962C8B-B14F-4D97-AF65-F5344CB8AC3E}">
        <p14:creationId xmlns:p14="http://schemas.microsoft.com/office/powerpoint/2010/main" val="320186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8601" y="1531409"/>
            <a:ext cx="10966938" cy="548639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What does each record represent?</a:t>
            </a:r>
          </a:p>
          <a:p>
            <a:pPr lvl="1"/>
            <a:r>
              <a:rPr lang="en-US" sz="2000" dirty="0"/>
              <a:t>Examples: a purchase, a person, a group of users</a:t>
            </a:r>
          </a:p>
          <a:p>
            <a:r>
              <a:rPr lang="en-US" sz="2400" dirty="0"/>
              <a:t>Do all records capture granularity at the same level?</a:t>
            </a:r>
          </a:p>
          <a:p>
            <a:pPr lvl="1"/>
            <a:r>
              <a:rPr lang="en-US" sz="2000" dirty="0"/>
              <a:t>Some data will include summaries as records</a:t>
            </a:r>
          </a:p>
          <a:p>
            <a:r>
              <a:rPr lang="en-US" sz="2400" dirty="0"/>
              <a:t>If the data are coarse how was it aggregated?</a:t>
            </a:r>
          </a:p>
          <a:p>
            <a:pPr lvl="1"/>
            <a:r>
              <a:rPr lang="en-US" sz="2000" dirty="0"/>
              <a:t>Sampling, averaging, </a:t>
            </a:r>
            <a:r>
              <a:rPr lang="mr-IN" sz="2000" dirty="0"/>
              <a:t>…</a:t>
            </a:r>
            <a:endParaRPr lang="en-US" sz="2000" dirty="0"/>
          </a:p>
          <a:p>
            <a:r>
              <a:rPr lang="en-US" sz="2400" dirty="0"/>
              <a:t>What kinds of aggregation is possible/desirable? </a:t>
            </a:r>
          </a:p>
          <a:p>
            <a:pPr lvl="1"/>
            <a:r>
              <a:rPr lang="en-US" sz="2000" dirty="0"/>
              <a:t>From individual people to demographic groups? </a:t>
            </a:r>
          </a:p>
          <a:p>
            <a:pPr lvl="1"/>
            <a:r>
              <a:rPr lang="en-US" sz="2000" dirty="0"/>
              <a:t>From individual events to totals across time or regions?</a:t>
            </a:r>
          </a:p>
          <a:p>
            <a:pPr lvl="1"/>
            <a:r>
              <a:rPr lang="en-US" sz="2000" dirty="0"/>
              <a:t>Hierarchies (city/county/state, second/minute/hour/days)</a:t>
            </a:r>
          </a:p>
          <a:p>
            <a:r>
              <a:rPr lang="en-US" sz="2400" dirty="0"/>
              <a:t>Understanding and manipulating granularity can help reveal patterns. </a:t>
            </a:r>
          </a:p>
        </p:txBody>
      </p:sp>
      <p:sp>
        <p:nvSpPr>
          <p:cNvPr id="5" name="Title 1"/>
          <p:cNvSpPr>
            <a:spLocks noGrp="1"/>
          </p:cNvSpPr>
          <p:nvPr>
            <p:ph type="title"/>
          </p:nvPr>
        </p:nvSpPr>
        <p:spPr>
          <a:xfrm>
            <a:off x="552450" y="320676"/>
            <a:ext cx="10801350" cy="957140"/>
          </a:xfrm>
        </p:spPr>
        <p:txBody>
          <a:bodyPr/>
          <a:lstStyle/>
          <a:p>
            <a:r>
              <a:rPr lang="en-US" dirty="0"/>
              <a:t>Granularity</a:t>
            </a:r>
          </a:p>
        </p:txBody>
      </p:sp>
    </p:spTree>
    <p:extLst>
      <p:ext uri="{BB962C8B-B14F-4D97-AF65-F5344CB8AC3E}">
        <p14:creationId xmlns:p14="http://schemas.microsoft.com/office/powerpoint/2010/main" val="418247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4F09A-DC3C-4F34-BA67-B5AC330AD640}"/>
              </a:ext>
            </a:extLst>
          </p:cNvPr>
          <p:cNvSpPr/>
          <p:nvPr/>
        </p:nvSpPr>
        <p:spPr>
          <a:xfrm>
            <a:off x="119818" y="723748"/>
            <a:ext cx="8683647" cy="5355312"/>
          </a:xfrm>
          <a:prstGeom prst="rect">
            <a:avLst/>
          </a:prstGeom>
        </p:spPr>
        <p:txBody>
          <a:bodyPr wrap="square">
            <a:spAutoFit/>
          </a:bodyPr>
          <a:lstStyle/>
          <a:p>
            <a:pPr algn="just"/>
            <a:r>
              <a:rPr lang="es-CO" sz="1800" dirty="0"/>
              <a:t>Los </a:t>
            </a:r>
            <a:r>
              <a:rPr lang="es-CO" sz="1800" b="1" dirty="0"/>
              <a:t>modelos predictivos </a:t>
            </a:r>
            <a:r>
              <a:rPr lang="es-CO" sz="1800" dirty="0"/>
              <a:t>son los procesos de aplicar a datos modelos estadísticos o algoritmos de </a:t>
            </a:r>
            <a:r>
              <a:rPr lang="es-CO" sz="1800" i="1" dirty="0"/>
              <a:t>data </a:t>
            </a:r>
            <a:r>
              <a:rPr lang="es-CO" sz="1800" i="1" dirty="0" err="1"/>
              <a:t>mining</a:t>
            </a:r>
            <a:r>
              <a:rPr lang="es-CO" sz="1800" i="1" dirty="0"/>
              <a:t> </a:t>
            </a:r>
            <a:r>
              <a:rPr lang="es-CO" sz="1800" dirty="0"/>
              <a:t>cuyo propósito es predecir nuevos datos o futuras observaciones. Los modelos predictivos son cualquier método que produce predicciones, sin importar el método utilizado: Bayesiano o frecuentista, paramétrico o no-paramétrico, </a:t>
            </a:r>
            <a:r>
              <a:rPr lang="es-CO" sz="1800" i="1" dirty="0"/>
              <a:t>data </a:t>
            </a:r>
            <a:r>
              <a:rPr lang="es-CO" sz="1800" i="1" dirty="0" err="1"/>
              <a:t>mining</a:t>
            </a:r>
            <a:r>
              <a:rPr lang="es-CO" sz="1800" i="1" dirty="0"/>
              <a:t> </a:t>
            </a:r>
            <a:r>
              <a:rPr lang="es-CO" sz="1800" dirty="0"/>
              <a:t>o modelo estadístico, etc.</a:t>
            </a:r>
          </a:p>
          <a:p>
            <a:pPr algn="just"/>
            <a:endParaRPr lang="es-CO" sz="1800" dirty="0"/>
          </a:p>
          <a:p>
            <a:pPr algn="just"/>
            <a:r>
              <a:rPr lang="es-CO" sz="1800" dirty="0"/>
              <a:t>En la era de los datos, el acercamiento de la ciencia (hipótesis, modelo, verificación) se está volviendo obsoleto. En la era de los datos sería posible decir  correlación es suficiente . Se puede parar de obtener modelos. Se puede analizar los datos sin hipótesis y solo a partir de lo que muestran los datos. Se puede cargar los números y datos en el </a:t>
            </a:r>
            <a:r>
              <a:rPr lang="es-CO" sz="1800" dirty="0" err="1"/>
              <a:t>cluster</a:t>
            </a:r>
            <a:r>
              <a:rPr lang="es-CO" sz="1800" dirty="0"/>
              <a:t> de computadores mas grande del mundo y dejar que los algoritmos estadísticos encuentren patrones donde los científicos no pueden.</a:t>
            </a:r>
          </a:p>
          <a:p>
            <a:pPr algn="just"/>
            <a:endParaRPr lang="es-CO" sz="1800" dirty="0"/>
          </a:p>
          <a:p>
            <a:pPr algn="just"/>
            <a:r>
              <a:rPr lang="es-CO" sz="1800" dirty="0"/>
              <a:t>Considerando la física: los modelos de Newton son crudas aproximaciones de la realidad, no se ajustan a la escala atómica, pero son útiles. Hace muchas décadas, la mecánica cuántica ofrece una mejor aproximación, sin embargo es un modelo mas, y seguramente también simplifica una realidad que subyace mucho mas compleja.</a:t>
            </a:r>
          </a:p>
        </p:txBody>
      </p:sp>
      <p:pic>
        <p:nvPicPr>
          <p:cNvPr id="4" name="6 Imagen">
            <a:extLst>
              <a:ext uri="{FF2B5EF4-FFF2-40B4-BE49-F238E27FC236}">
                <a16:creationId xmlns:a16="http://schemas.microsoft.com/office/drawing/2014/main" id="{412799B0-0CFD-4740-AB0F-8C49CBF34E0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5" name="Conector recto 2">
            <a:extLst>
              <a:ext uri="{FF2B5EF4-FFF2-40B4-BE49-F238E27FC236}">
                <a16:creationId xmlns:a16="http://schemas.microsoft.com/office/drawing/2014/main" id="{E3D2C95B-EC1E-407D-8032-A165E9620DA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Text Box 2">
            <a:extLst>
              <a:ext uri="{FF2B5EF4-FFF2-40B4-BE49-F238E27FC236}">
                <a16:creationId xmlns:a16="http://schemas.microsoft.com/office/drawing/2014/main" id="{F33D9779-792A-4C70-B77A-C8763714321D}"/>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Tree>
    <p:extLst>
      <p:ext uri="{BB962C8B-B14F-4D97-AF65-F5344CB8AC3E}">
        <p14:creationId xmlns:p14="http://schemas.microsoft.com/office/powerpoint/2010/main" val="2469040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08E21B17-8F62-4B9C-8E8E-1DCF1E3F99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a16="http://schemas.microsoft.com/office/drawing/2014/main" id="{F5A65A2E-C491-44F7-B06A-697E04417A9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a16="http://schemas.microsoft.com/office/drawing/2014/main" id="{69CFA63E-8B55-407D-9425-45FE17BDDEDA}"/>
              </a:ext>
            </a:extLst>
          </p:cNvPr>
          <p:cNvSpPr txBox="1">
            <a:spLocks noChangeArrowheads="1"/>
          </p:cNvSpPr>
          <p:nvPr/>
        </p:nvSpPr>
        <p:spPr bwMode="auto">
          <a:xfrm>
            <a:off x="0" y="59281"/>
            <a:ext cx="5871800" cy="400110"/>
          </a:xfrm>
          <a:prstGeom prst="rect">
            <a:avLst/>
          </a:prstGeom>
          <a:noFill/>
        </p:spPr>
        <p:txBody>
          <a:bodyPr wrap="none" rtlCol="0">
            <a:spAutoFit/>
          </a:bodyPr>
          <a:lstStyle>
            <a:defPPr>
              <a:defRPr lang="es-ES"/>
            </a:defPPr>
            <a:lvl1pPr>
              <a:defRPr sz="2800" b="1"/>
            </a:lvl1pPr>
          </a:lstStyle>
          <a:p>
            <a:r>
              <a:rPr lang="es-ES" sz="2000" dirty="0"/>
              <a:t>MODELOS EXPLICATIVOS vs MODELOS </a:t>
            </a:r>
            <a:r>
              <a:rPr lang="es-ES" sz="2000" dirty="0" err="1"/>
              <a:t>PREDICTORIOS</a:t>
            </a:r>
            <a:endParaRPr lang="es-ES" sz="2000" dirty="0"/>
          </a:p>
        </p:txBody>
      </p:sp>
      <p:sp>
        <p:nvSpPr>
          <p:cNvPr id="6" name="TextBox 5">
            <a:extLst>
              <a:ext uri="{FF2B5EF4-FFF2-40B4-BE49-F238E27FC236}">
                <a16:creationId xmlns:a16="http://schemas.microsoft.com/office/drawing/2014/main" id="{EA23CF7F-503F-4F28-9592-22EA992F606C}"/>
              </a:ext>
            </a:extLst>
          </p:cNvPr>
          <p:cNvSpPr txBox="1"/>
          <p:nvPr/>
        </p:nvSpPr>
        <p:spPr>
          <a:xfrm>
            <a:off x="472966" y="1008034"/>
            <a:ext cx="8248518" cy="2862322"/>
          </a:xfrm>
          <a:prstGeom prst="rect">
            <a:avLst/>
          </a:prstGeom>
          <a:noFill/>
        </p:spPr>
        <p:txBody>
          <a:bodyPr wrap="square" rtlCol="0">
            <a:spAutoFit/>
          </a:bodyPr>
          <a:lstStyle/>
          <a:p>
            <a:pPr algn="just"/>
            <a:r>
              <a:rPr lang="es-CO" sz="1800" dirty="0"/>
              <a:t>De acuerdo con </a:t>
            </a:r>
            <a:r>
              <a:rPr lang="es-CO" sz="1800" dirty="0" err="1"/>
              <a:t>Simon</a:t>
            </a:r>
            <a:r>
              <a:rPr lang="es-CO" sz="1800" dirty="0"/>
              <a:t> (2001) distingue entre ciencia básica y ciencia aplicada de forma similar a modelos explicativos y modelos predictivos.</a:t>
            </a:r>
          </a:p>
          <a:p>
            <a:pPr algn="just"/>
            <a:endParaRPr lang="es-CO" sz="1800" dirty="0"/>
          </a:p>
          <a:p>
            <a:pPr algn="just"/>
            <a:r>
              <a:rPr lang="es-CO" sz="1800" dirty="0"/>
              <a:t>La </a:t>
            </a:r>
            <a:r>
              <a:rPr lang="es-CO" sz="1800" b="1" dirty="0"/>
              <a:t>ciencia básica </a:t>
            </a:r>
            <a:r>
              <a:rPr lang="es-CO" sz="1800" dirty="0"/>
              <a:t>busca conocer (describir el mundo) y entenderlo (proveer explicaciones de este fenómeno). </a:t>
            </a:r>
          </a:p>
          <a:p>
            <a:pPr algn="just"/>
            <a:endParaRPr lang="es-CO" sz="1800" dirty="0"/>
          </a:p>
          <a:p>
            <a:pPr algn="just"/>
            <a:r>
              <a:rPr lang="es-CO" sz="1800" dirty="0"/>
              <a:t>Las </a:t>
            </a:r>
            <a:r>
              <a:rPr lang="es-CO" sz="1800" b="1" dirty="0"/>
              <a:t>ciencias aplicadas </a:t>
            </a:r>
            <a:r>
              <a:rPr lang="es-CO" sz="1800" dirty="0"/>
              <a:t>por el contrario buscan leyes que conecten  un conjunto de variables que permita obtener inferencias o predicciones a partir de valores conocidos de algunas de las variables a valores desconocidos de otras variables.</a:t>
            </a:r>
            <a:endParaRPr lang="en-US" sz="1800" dirty="0"/>
          </a:p>
        </p:txBody>
      </p:sp>
    </p:spTree>
    <p:extLst>
      <p:ext uri="{BB962C8B-B14F-4D97-AF65-F5344CB8AC3E}">
        <p14:creationId xmlns:p14="http://schemas.microsoft.com/office/powerpoint/2010/main" val="2874359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0">
            <a:extLst>
              <a:ext uri="{FF2B5EF4-FFF2-40B4-BE49-F238E27FC236}">
                <a16:creationId xmlns:a16="http://schemas.microsoft.com/office/drawing/2014/main" id="{E1A83516-0481-4289-87F6-58EA3BAFA4EF}"/>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TEORÍA vs DATOS</a:t>
            </a:r>
          </a:p>
        </p:txBody>
      </p:sp>
      <p:cxnSp>
        <p:nvCxnSpPr>
          <p:cNvPr id="5" name="Shape 101">
            <a:extLst>
              <a:ext uri="{FF2B5EF4-FFF2-40B4-BE49-F238E27FC236}">
                <a16:creationId xmlns:a16="http://schemas.microsoft.com/office/drawing/2014/main" id="{863B4917-8A98-450E-9A4D-5B1C84819B9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02">
            <a:extLst>
              <a:ext uri="{FF2B5EF4-FFF2-40B4-BE49-F238E27FC236}">
                <a16:creationId xmlns:a16="http://schemas.microsoft.com/office/drawing/2014/main" id="{A19EB9F8-F8A8-4EC2-9661-9F9C10EBE13E}"/>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8" name="TextBox 7">
            <a:extLst>
              <a:ext uri="{FF2B5EF4-FFF2-40B4-BE49-F238E27FC236}">
                <a16:creationId xmlns:a16="http://schemas.microsoft.com/office/drawing/2014/main" id="{297A78FA-F9D7-41B0-B4DB-98E74AE5A3C9}"/>
              </a:ext>
            </a:extLst>
          </p:cNvPr>
          <p:cNvSpPr txBox="1"/>
          <p:nvPr/>
        </p:nvSpPr>
        <p:spPr>
          <a:xfrm>
            <a:off x="377687" y="1027044"/>
            <a:ext cx="8388626" cy="2308324"/>
          </a:xfrm>
          <a:prstGeom prst="rect">
            <a:avLst/>
          </a:prstGeom>
          <a:noFill/>
        </p:spPr>
        <p:txBody>
          <a:bodyPr wrap="square" rtlCol="0">
            <a:spAutoFit/>
          </a:bodyPr>
          <a:lstStyle/>
          <a:p>
            <a:pPr algn="just"/>
            <a:r>
              <a:rPr lang="es-CO" sz="1800" dirty="0"/>
              <a:t>En los modelos explicativos, la función f es cuidadosamente construida basada en F, en una forma que soporte interpretando la relación estimada entre X y </a:t>
            </a:r>
            <a:r>
              <a:rPr lang="es-CO" sz="1800" dirty="0" err="1"/>
              <a:t>Y</a:t>
            </a:r>
            <a:r>
              <a:rPr lang="es-CO" sz="1800" dirty="0"/>
              <a:t>, y testeando la hipótesis causal.</a:t>
            </a:r>
          </a:p>
          <a:p>
            <a:pPr algn="just"/>
            <a:endParaRPr lang="es-CO" sz="1800" dirty="0"/>
          </a:p>
          <a:p>
            <a:pPr algn="just"/>
            <a:r>
              <a:rPr lang="es-CO" sz="1800" dirty="0"/>
              <a:t>En modelos predictivos, la función f es generalmente construida a partir de los datos. La interpretación directa en términos de la relación entre X y </a:t>
            </a:r>
            <a:r>
              <a:rPr lang="es-CO" sz="1800" dirty="0" err="1"/>
              <a:t>Y</a:t>
            </a:r>
            <a:r>
              <a:rPr lang="es-CO" sz="1800" dirty="0"/>
              <a:t> no es requerida, </a:t>
            </a:r>
            <a:r>
              <a:rPr lang="es-CO" sz="1800" b="1" dirty="0"/>
              <a:t>aunque en algunos casos la transparencia de la función f es deseada</a:t>
            </a:r>
            <a:r>
              <a:rPr lang="es-CO" sz="1800" dirty="0"/>
              <a:t>. </a:t>
            </a:r>
          </a:p>
        </p:txBody>
      </p:sp>
    </p:spTree>
    <p:extLst>
      <p:ext uri="{BB962C8B-B14F-4D97-AF65-F5344CB8AC3E}">
        <p14:creationId xmlns:p14="http://schemas.microsoft.com/office/powerpoint/2010/main" val="253033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8856A386-7BCA-4BD5-89FE-12330C8EE93E}"/>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RETROSPECTIVA vs PROSPECTIVA</a:t>
            </a:r>
          </a:p>
        </p:txBody>
      </p:sp>
      <p:cxnSp>
        <p:nvCxnSpPr>
          <p:cNvPr id="3" name="Shape 101">
            <a:extLst>
              <a:ext uri="{FF2B5EF4-FFF2-40B4-BE49-F238E27FC236}">
                <a16:creationId xmlns:a16="http://schemas.microsoft.com/office/drawing/2014/main" id="{C22D602C-F052-4002-AF56-7393AA2250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6ACC28EE-058C-4AD1-9F39-A761C0072891}"/>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6" name="Rectangle 5">
            <a:extLst>
              <a:ext uri="{FF2B5EF4-FFF2-40B4-BE49-F238E27FC236}">
                <a16:creationId xmlns:a16="http://schemas.microsoft.com/office/drawing/2014/main" id="{80D3691D-6FD1-4D69-9D22-B3EC7D1CBB84}"/>
              </a:ext>
            </a:extLst>
          </p:cNvPr>
          <p:cNvSpPr/>
          <p:nvPr/>
        </p:nvSpPr>
        <p:spPr>
          <a:xfrm>
            <a:off x="245165" y="1058398"/>
            <a:ext cx="8415131" cy="1477328"/>
          </a:xfrm>
          <a:prstGeom prst="rect">
            <a:avLst/>
          </a:prstGeom>
        </p:spPr>
        <p:txBody>
          <a:bodyPr wrap="square">
            <a:spAutoFit/>
          </a:bodyPr>
          <a:lstStyle/>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los </a:t>
            </a:r>
            <a:r>
              <a:rPr lang="es-CO" sz="1800" b="1" dirty="0">
                <a:latin typeface="Calibri" panose="020F0502020204030204" pitchFamily="34" charset="0"/>
                <a:cs typeface="Calibri" panose="020F0502020204030204" pitchFamily="34" charset="0"/>
              </a:rPr>
              <a:t>modelos predictivos miran hacia adelante</a:t>
            </a:r>
            <a:r>
              <a:rPr lang="es-CO" sz="1800" dirty="0">
                <a:latin typeface="Calibri" panose="020F0502020204030204" pitchFamily="34" charset="0"/>
                <a:cs typeface="Calibri" panose="020F0502020204030204" pitchFamily="34" charset="0"/>
              </a:rPr>
              <a:t>, por lo que la función f es construida para predecir nuevas observaciones.</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dirty="0">
                <a:latin typeface="Calibri" panose="020F0502020204030204" pitchFamily="34" charset="0"/>
                <a:cs typeface="Calibri" panose="020F0502020204030204" pitchFamily="34" charset="0"/>
              </a:rPr>
              <a:t>En </a:t>
            </a:r>
            <a:r>
              <a:rPr lang="es-CO" sz="1800" b="1" dirty="0">
                <a:latin typeface="Calibri" panose="020F0502020204030204" pitchFamily="34" charset="0"/>
                <a:cs typeface="Calibri" panose="020F0502020204030204" pitchFamily="34" charset="0"/>
              </a:rPr>
              <a:t>modelos explicativos mira hacia atrás</a:t>
            </a:r>
            <a:r>
              <a:rPr lang="es-CO" sz="1800" dirty="0">
                <a:latin typeface="Calibri" panose="020F0502020204030204" pitchFamily="34" charset="0"/>
                <a:cs typeface="Calibri" panose="020F0502020204030204" pitchFamily="34" charset="0"/>
              </a:rPr>
              <a:t>, por lo que la función f es utilizada para testear las hipótesis planteadas.</a:t>
            </a:r>
          </a:p>
        </p:txBody>
      </p:sp>
    </p:spTree>
    <p:extLst>
      <p:ext uri="{BB962C8B-B14F-4D97-AF65-F5344CB8AC3E}">
        <p14:creationId xmlns:p14="http://schemas.microsoft.com/office/powerpoint/2010/main" val="1676995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00">
            <a:extLst>
              <a:ext uri="{FF2B5EF4-FFF2-40B4-BE49-F238E27FC236}">
                <a16:creationId xmlns:a16="http://schemas.microsoft.com/office/drawing/2014/main" id="{9B0A1758-F80F-43EC-951E-9CFD2AEBA38D}"/>
              </a:ext>
            </a:extLst>
          </p:cNvPr>
          <p:cNvSpPr txBox="1"/>
          <p:nvPr/>
        </p:nvSpPr>
        <p:spPr>
          <a:xfrm>
            <a:off x="60699" y="-18712"/>
            <a:ext cx="732076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DATOS</a:t>
            </a:r>
          </a:p>
        </p:txBody>
      </p:sp>
      <p:cxnSp>
        <p:nvCxnSpPr>
          <p:cNvPr id="3" name="Shape 101">
            <a:extLst>
              <a:ext uri="{FF2B5EF4-FFF2-40B4-BE49-F238E27FC236}">
                <a16:creationId xmlns:a16="http://schemas.microsoft.com/office/drawing/2014/main" id="{3BC10959-58FB-46B6-A2E5-368209185605}"/>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BBE429EA-7DDC-4FC7-B928-AD2F8D4D109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Rectangle 4">
            <a:extLst>
              <a:ext uri="{FF2B5EF4-FFF2-40B4-BE49-F238E27FC236}">
                <a16:creationId xmlns:a16="http://schemas.microsoft.com/office/drawing/2014/main" id="{A1AED135-1AAE-483A-B5D4-2F033721B041}"/>
              </a:ext>
            </a:extLst>
          </p:cNvPr>
          <p:cNvSpPr/>
          <p:nvPr/>
        </p:nvSpPr>
        <p:spPr>
          <a:xfrm>
            <a:off x="225286" y="966787"/>
            <a:ext cx="8474765" cy="2585323"/>
          </a:xfrm>
          <a:prstGeom prst="rect">
            <a:avLst/>
          </a:prstGeom>
        </p:spPr>
        <p:txBody>
          <a:bodyPr wrap="square">
            <a:spAutoFit/>
          </a:bodyPr>
          <a:lstStyle/>
          <a:p>
            <a:pPr marL="285750" indent="-285750" algn="just">
              <a:buFont typeface="Wingdings" panose="05000000000000000000" pitchFamily="2" charset="2"/>
              <a:buChar char="q"/>
            </a:pPr>
            <a:r>
              <a:rPr lang="es-CO" sz="1800" b="1" dirty="0">
                <a:latin typeface="Calibri" panose="020F0502020204030204" pitchFamily="34" charset="0"/>
                <a:cs typeface="Calibri" panose="020F0502020204030204" pitchFamily="34" charset="0"/>
              </a:rPr>
              <a:t>DATOS REDUCIDOS</a:t>
            </a:r>
            <a:r>
              <a:rPr lang="es-CO" sz="1800" dirty="0">
                <a:latin typeface="Calibri" panose="020F0502020204030204" pitchFamily="34" charset="0"/>
                <a:cs typeface="Calibri" panose="020F0502020204030204" pitchFamily="34" charset="0"/>
              </a:rPr>
              <a:t>: En los modelos basados en una cantidad de datos finitos, sí </a:t>
            </a:r>
            <a:r>
              <a:rPr lang="es-CO" sz="1800" b="1" dirty="0">
                <a:latin typeface="Calibri" panose="020F0502020204030204" pitchFamily="34" charset="0"/>
                <a:cs typeface="Calibri" panose="020F0502020204030204" pitchFamily="34" charset="0"/>
              </a:rPr>
              <a:t>existe una diferencia significativa </a:t>
            </a:r>
            <a:r>
              <a:rPr lang="es-CO" sz="1800" dirty="0">
                <a:latin typeface="Calibri" panose="020F0502020204030204" pitchFamily="34" charset="0"/>
                <a:cs typeface="Calibri" panose="020F0502020204030204" pitchFamily="34" charset="0"/>
              </a:rPr>
              <a:t>entre </a:t>
            </a:r>
            <a:r>
              <a:rPr lang="es-CO" sz="1800" b="1" dirty="0">
                <a:latin typeface="Calibri" panose="020F0502020204030204" pitchFamily="34" charset="0"/>
                <a:cs typeface="Calibri" panose="020F0502020204030204" pitchFamily="34" charset="0"/>
              </a:rPr>
              <a:t>modelos explicativos </a:t>
            </a:r>
            <a:r>
              <a:rPr lang="es-CO" sz="1800" dirty="0">
                <a:latin typeface="Calibri" panose="020F0502020204030204" pitchFamily="34" charset="0"/>
                <a:cs typeface="Calibri" panose="020F0502020204030204" pitchFamily="34" charset="0"/>
              </a:rPr>
              <a:t>y modelos predictivos, ya que un modelo optimo para propósitos de predicción puede ser muy diferente a un modelo obtenido para estimar la función o el modelo verdadero.</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q"/>
            </a:pPr>
            <a:r>
              <a:rPr lang="es-CO" sz="1800" b="1" dirty="0">
                <a:latin typeface="Calibri" panose="020F0502020204030204" pitchFamily="34" charset="0"/>
                <a:cs typeface="Calibri" panose="020F0502020204030204" pitchFamily="34" charset="0"/>
              </a:rPr>
              <a:t>BIG DATA</a:t>
            </a:r>
            <a:r>
              <a:rPr lang="es-CO" sz="1800" dirty="0">
                <a:latin typeface="Calibri" panose="020F0502020204030204" pitchFamily="34" charset="0"/>
                <a:cs typeface="Calibri" panose="020F0502020204030204" pitchFamily="34" charset="0"/>
              </a:rPr>
              <a:t>: Puede </a:t>
            </a:r>
            <a:r>
              <a:rPr lang="es-CO" sz="1800" b="1" dirty="0">
                <a:latin typeface="Calibri" panose="020F0502020204030204" pitchFamily="34" charset="0"/>
                <a:cs typeface="Calibri" panose="020F0502020204030204" pitchFamily="34" charset="0"/>
              </a:rPr>
              <a:t>no existir una diferencia significativa </a:t>
            </a:r>
            <a:r>
              <a:rPr lang="es-CO" sz="1800" dirty="0">
                <a:latin typeface="Calibri" panose="020F0502020204030204" pitchFamily="34" charset="0"/>
                <a:cs typeface="Calibri" panose="020F0502020204030204" pitchFamily="34" charset="0"/>
              </a:rPr>
              <a:t>entre modelos explicativos y predictivos para inferir la verdadera estructura de la función f o hacer predicciones cuando se cuenta con datos infinitos o si no existe ruido en los datos.</a:t>
            </a:r>
          </a:p>
          <a:p>
            <a:pPr marL="285750" indent="-285750" algn="just">
              <a:buFont typeface="Wingdings" panose="05000000000000000000" pitchFamily="2" charset="2"/>
              <a:buChar char="q"/>
            </a:pPr>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43921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A9A2C-43F8-44D5-A37C-0DB69D4AF641}"/>
              </a:ext>
            </a:extLst>
          </p:cNvPr>
          <p:cNvPicPr>
            <a:picLocks noChangeAspect="1"/>
          </p:cNvPicPr>
          <p:nvPr/>
        </p:nvPicPr>
        <p:blipFill>
          <a:blip r:embed="rId2"/>
          <a:stretch>
            <a:fillRect/>
          </a:stretch>
        </p:blipFill>
        <p:spPr>
          <a:xfrm>
            <a:off x="664490" y="5434464"/>
            <a:ext cx="3498574" cy="597988"/>
          </a:xfrm>
          <a:prstGeom prst="rect">
            <a:avLst/>
          </a:prstGeom>
        </p:spPr>
      </p:pic>
      <p:pic>
        <p:nvPicPr>
          <p:cNvPr id="5" name="Picture 2" descr="Resultado de imagen para LANDSLIDES">
            <a:extLst>
              <a:ext uri="{FF2B5EF4-FFF2-40B4-BE49-F238E27FC236}">
                <a16:creationId xmlns:a16="http://schemas.microsoft.com/office/drawing/2014/main" id="{95AB3C9A-2D94-42E4-B4E5-EE82C337A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157" y="1577009"/>
            <a:ext cx="2269268" cy="11943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n relacionada">
            <a:extLst>
              <a:ext uri="{FF2B5EF4-FFF2-40B4-BE49-F238E27FC236}">
                <a16:creationId xmlns:a16="http://schemas.microsoft.com/office/drawing/2014/main" id="{B310FB43-F7D6-40A6-AD59-6D024000B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73" y="755373"/>
            <a:ext cx="1892209" cy="2491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75512A6-538B-48C0-884C-282FAB27A3F4}"/>
              </a:ext>
            </a:extLst>
          </p:cNvPr>
          <p:cNvPicPr>
            <a:picLocks noChangeAspect="1"/>
          </p:cNvPicPr>
          <p:nvPr/>
        </p:nvPicPr>
        <p:blipFill>
          <a:blip r:embed="rId5"/>
          <a:stretch>
            <a:fillRect/>
          </a:stretch>
        </p:blipFill>
        <p:spPr>
          <a:xfrm>
            <a:off x="2254235" y="1577009"/>
            <a:ext cx="1229717" cy="506689"/>
          </a:xfrm>
          <a:prstGeom prst="rect">
            <a:avLst/>
          </a:prstGeom>
        </p:spPr>
      </p:pic>
      <p:pic>
        <p:nvPicPr>
          <p:cNvPr id="11" name="Picture 10">
            <a:extLst>
              <a:ext uri="{FF2B5EF4-FFF2-40B4-BE49-F238E27FC236}">
                <a16:creationId xmlns:a16="http://schemas.microsoft.com/office/drawing/2014/main" id="{5FD73B1A-B18A-4970-8AA9-9AE58AD69C53}"/>
              </a:ext>
            </a:extLst>
          </p:cNvPr>
          <p:cNvPicPr>
            <a:picLocks noChangeAspect="1"/>
          </p:cNvPicPr>
          <p:nvPr/>
        </p:nvPicPr>
        <p:blipFill rotWithShape="1">
          <a:blip r:embed="rId6"/>
          <a:srcRect l="47502" b="14836"/>
          <a:stretch/>
        </p:blipFill>
        <p:spPr>
          <a:xfrm>
            <a:off x="352961" y="3290179"/>
            <a:ext cx="4121632" cy="1979819"/>
          </a:xfrm>
          <a:prstGeom prst="rect">
            <a:avLst/>
          </a:prstGeom>
        </p:spPr>
      </p:pic>
      <p:cxnSp>
        <p:nvCxnSpPr>
          <p:cNvPr id="12" name="Shape 101">
            <a:extLst>
              <a:ext uri="{FF2B5EF4-FFF2-40B4-BE49-F238E27FC236}">
                <a16:creationId xmlns:a16="http://schemas.microsoft.com/office/drawing/2014/main" id="{D5F57AB8-A38B-4841-8C1E-68A1F8F7017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3" name="Shape 102">
            <a:extLst>
              <a:ext uri="{FF2B5EF4-FFF2-40B4-BE49-F238E27FC236}">
                <a16:creationId xmlns:a16="http://schemas.microsoft.com/office/drawing/2014/main" id="{C46CE490-46D7-4592-B09C-74F546AEC8DF}"/>
              </a:ext>
            </a:extLst>
          </p:cNvPr>
          <p:cNvPicPr preferRelativeResize="0"/>
          <p:nvPr/>
        </p:nvPicPr>
        <p:blipFill rotWithShape="1">
          <a:blip r:embed="rId7">
            <a:alphaModFix/>
          </a:blip>
          <a:srcRect b="17939"/>
          <a:stretch/>
        </p:blipFill>
        <p:spPr>
          <a:xfrm>
            <a:off x="7655847" y="90616"/>
            <a:ext cx="1488153" cy="593124"/>
          </a:xfrm>
          <a:prstGeom prst="rect">
            <a:avLst/>
          </a:prstGeom>
          <a:noFill/>
          <a:ln>
            <a:noFill/>
          </a:ln>
        </p:spPr>
      </p:pic>
      <p:sp>
        <p:nvSpPr>
          <p:cNvPr id="14" name="Shape 100">
            <a:extLst>
              <a:ext uri="{FF2B5EF4-FFF2-40B4-BE49-F238E27FC236}">
                <a16:creationId xmlns:a16="http://schemas.microsoft.com/office/drawing/2014/main" id="{8A3A7BB3-EA7A-48A2-93D4-249B4EF991A5}"/>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 BASADO EN DATOS</a:t>
            </a:r>
          </a:p>
        </p:txBody>
      </p:sp>
      <p:pic>
        <p:nvPicPr>
          <p:cNvPr id="17" name="Picture 16">
            <a:extLst>
              <a:ext uri="{FF2B5EF4-FFF2-40B4-BE49-F238E27FC236}">
                <a16:creationId xmlns:a16="http://schemas.microsoft.com/office/drawing/2014/main" id="{03C375F0-8C54-4E0D-974B-4310307C5AD2}"/>
              </a:ext>
            </a:extLst>
          </p:cNvPr>
          <p:cNvPicPr>
            <a:picLocks noChangeAspect="1"/>
          </p:cNvPicPr>
          <p:nvPr/>
        </p:nvPicPr>
        <p:blipFill>
          <a:blip r:embed="rId8"/>
          <a:stretch>
            <a:fillRect/>
          </a:stretch>
        </p:blipFill>
        <p:spPr>
          <a:xfrm>
            <a:off x="352961" y="6291034"/>
            <a:ext cx="4000708" cy="533000"/>
          </a:xfrm>
          <a:prstGeom prst="rect">
            <a:avLst/>
          </a:prstGeom>
        </p:spPr>
      </p:pic>
      <p:sp>
        <p:nvSpPr>
          <p:cNvPr id="19" name="Arrow: Down 18">
            <a:extLst>
              <a:ext uri="{FF2B5EF4-FFF2-40B4-BE49-F238E27FC236}">
                <a16:creationId xmlns:a16="http://schemas.microsoft.com/office/drawing/2014/main" id="{93D619F1-0996-466F-8575-A068A8F877FF}"/>
              </a:ext>
            </a:extLst>
          </p:cNvPr>
          <p:cNvSpPr/>
          <p:nvPr/>
        </p:nvSpPr>
        <p:spPr>
          <a:xfrm>
            <a:off x="2425146" y="3127513"/>
            <a:ext cx="189011" cy="245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B70A95C0-F2DB-4A26-9441-1B769A3F8F76}"/>
              </a:ext>
            </a:extLst>
          </p:cNvPr>
          <p:cNvSpPr/>
          <p:nvPr/>
        </p:nvSpPr>
        <p:spPr>
          <a:xfrm>
            <a:off x="2286000" y="5343132"/>
            <a:ext cx="185531" cy="178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77888E5C-C8EE-4192-8157-696E10E2B332}"/>
              </a:ext>
            </a:extLst>
          </p:cNvPr>
          <p:cNvSpPr/>
          <p:nvPr/>
        </p:nvSpPr>
        <p:spPr>
          <a:xfrm>
            <a:off x="2425146" y="6032452"/>
            <a:ext cx="189011" cy="245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E50CAE0B-D66E-4104-B516-F20DEDB17BD5}"/>
              </a:ext>
            </a:extLst>
          </p:cNvPr>
          <p:cNvSpPr/>
          <p:nvPr/>
        </p:nvSpPr>
        <p:spPr>
          <a:xfrm rot="10800000">
            <a:off x="2569140" y="5313757"/>
            <a:ext cx="185531" cy="1789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F521010B-4655-4B3E-916C-515748A76D4F}"/>
              </a:ext>
            </a:extLst>
          </p:cNvPr>
          <p:cNvSpPr/>
          <p:nvPr/>
        </p:nvSpPr>
        <p:spPr>
          <a:xfrm>
            <a:off x="4671391" y="589722"/>
            <a:ext cx="337795" cy="283927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55C12EFF-D034-438D-832D-BA38151F4FB2}"/>
              </a:ext>
            </a:extLst>
          </p:cNvPr>
          <p:cNvSpPr/>
          <p:nvPr/>
        </p:nvSpPr>
        <p:spPr>
          <a:xfrm>
            <a:off x="4688742" y="3514214"/>
            <a:ext cx="337795" cy="2449264"/>
          </a:xfrm>
          <a:prstGeom prst="rightBrace">
            <a:avLst>
              <a:gd name="adj1" fmla="val 8333"/>
              <a:gd name="adj2" fmla="val 502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94DFF04-D190-4852-8945-7686DCECE9D6}"/>
              </a:ext>
            </a:extLst>
          </p:cNvPr>
          <p:cNvSpPr/>
          <p:nvPr/>
        </p:nvSpPr>
        <p:spPr>
          <a:xfrm>
            <a:off x="4731026" y="6032452"/>
            <a:ext cx="225151" cy="73940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DC5B6CF-E6B2-44D0-9923-A330E7360BFB}"/>
              </a:ext>
            </a:extLst>
          </p:cNvPr>
          <p:cNvSpPr txBox="1"/>
          <p:nvPr/>
        </p:nvSpPr>
        <p:spPr>
          <a:xfrm>
            <a:off x="4513737" y="1830353"/>
            <a:ext cx="2292626" cy="307777"/>
          </a:xfrm>
          <a:prstGeom prst="rect">
            <a:avLst/>
          </a:prstGeom>
          <a:noFill/>
        </p:spPr>
        <p:txBody>
          <a:bodyPr wrap="square" rtlCol="0">
            <a:spAutoFit/>
          </a:bodyPr>
          <a:lstStyle/>
          <a:p>
            <a:pPr algn="ctr"/>
            <a:r>
              <a:rPr lang="es-CO" b="1" dirty="0"/>
              <a:t>REALIDAD</a:t>
            </a:r>
            <a:endParaRPr lang="en-US" b="1" dirty="0"/>
          </a:p>
        </p:txBody>
      </p:sp>
      <p:sp>
        <p:nvSpPr>
          <p:cNvPr id="23" name="TextBox 22">
            <a:extLst>
              <a:ext uri="{FF2B5EF4-FFF2-40B4-BE49-F238E27FC236}">
                <a16:creationId xmlns:a16="http://schemas.microsoft.com/office/drawing/2014/main" id="{3F20FD67-8704-4AD1-A756-6BFBE3AB9C8A}"/>
              </a:ext>
            </a:extLst>
          </p:cNvPr>
          <p:cNvSpPr txBox="1"/>
          <p:nvPr/>
        </p:nvSpPr>
        <p:spPr>
          <a:xfrm>
            <a:off x="4572000" y="3641030"/>
            <a:ext cx="2292626" cy="523220"/>
          </a:xfrm>
          <a:prstGeom prst="rect">
            <a:avLst/>
          </a:prstGeom>
          <a:noFill/>
        </p:spPr>
        <p:txBody>
          <a:bodyPr wrap="square" rtlCol="0">
            <a:spAutoFit/>
          </a:bodyPr>
          <a:lstStyle/>
          <a:p>
            <a:pPr algn="ctr"/>
            <a:r>
              <a:rPr lang="es-CO" b="1" dirty="0"/>
              <a:t>MODELO</a:t>
            </a:r>
          </a:p>
          <a:p>
            <a:pPr algn="ctr"/>
            <a:r>
              <a:rPr lang="es-CO" b="1" dirty="0"/>
              <a:t>EXPLICATIVO</a:t>
            </a:r>
          </a:p>
        </p:txBody>
      </p:sp>
      <p:sp>
        <p:nvSpPr>
          <p:cNvPr id="24" name="TextBox 23">
            <a:extLst>
              <a:ext uri="{FF2B5EF4-FFF2-40B4-BE49-F238E27FC236}">
                <a16:creationId xmlns:a16="http://schemas.microsoft.com/office/drawing/2014/main" id="{78E8D08B-265C-491E-A21D-D3F7EB370F6F}"/>
              </a:ext>
            </a:extLst>
          </p:cNvPr>
          <p:cNvSpPr txBox="1"/>
          <p:nvPr/>
        </p:nvSpPr>
        <p:spPr>
          <a:xfrm>
            <a:off x="4572000" y="6140546"/>
            <a:ext cx="2292626" cy="523220"/>
          </a:xfrm>
          <a:prstGeom prst="rect">
            <a:avLst/>
          </a:prstGeom>
          <a:noFill/>
        </p:spPr>
        <p:txBody>
          <a:bodyPr wrap="square" rtlCol="0">
            <a:spAutoFit/>
          </a:bodyPr>
          <a:lstStyle/>
          <a:p>
            <a:pPr algn="ctr"/>
            <a:r>
              <a:rPr lang="es-CO" b="1" dirty="0"/>
              <a:t>MODELO</a:t>
            </a:r>
          </a:p>
          <a:p>
            <a:pPr algn="ctr"/>
            <a:r>
              <a:rPr lang="es-CO" b="1" dirty="0"/>
              <a:t>PREDICTIVO</a:t>
            </a:r>
          </a:p>
        </p:txBody>
      </p:sp>
      <p:sp>
        <p:nvSpPr>
          <p:cNvPr id="25" name="Right Brace 24">
            <a:extLst>
              <a:ext uri="{FF2B5EF4-FFF2-40B4-BE49-F238E27FC236}">
                <a16:creationId xmlns:a16="http://schemas.microsoft.com/office/drawing/2014/main" id="{9B6EDCDE-51E5-4263-BDCC-5AF1E2365B64}"/>
              </a:ext>
            </a:extLst>
          </p:cNvPr>
          <p:cNvSpPr/>
          <p:nvPr/>
        </p:nvSpPr>
        <p:spPr>
          <a:xfrm>
            <a:off x="6362079" y="3491947"/>
            <a:ext cx="258386" cy="3279913"/>
          </a:xfrm>
          <a:prstGeom prst="rightBrace">
            <a:avLst>
              <a:gd name="adj1" fmla="val 8333"/>
              <a:gd name="adj2" fmla="val 50292"/>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8A7C8DEB-B0B9-4445-91CC-AB85755546CF}"/>
              </a:ext>
            </a:extLst>
          </p:cNvPr>
          <p:cNvSpPr txBox="1"/>
          <p:nvPr/>
        </p:nvSpPr>
        <p:spPr>
          <a:xfrm>
            <a:off x="6591462" y="3665749"/>
            <a:ext cx="2464333" cy="3354765"/>
          </a:xfrm>
          <a:prstGeom prst="rect">
            <a:avLst/>
          </a:prstGeom>
          <a:noFill/>
        </p:spPr>
        <p:txBody>
          <a:bodyPr wrap="square" rtlCol="0">
            <a:spAutoFit/>
          </a:bodyPr>
          <a:lstStyle/>
          <a:p>
            <a:pPr algn="ctr"/>
            <a:r>
              <a:rPr lang="es-CO" b="1" dirty="0"/>
              <a:t>MACHINE </a:t>
            </a:r>
            <a:r>
              <a:rPr lang="es-CO" b="1" dirty="0" err="1"/>
              <a:t>LEARNING</a:t>
            </a:r>
            <a:endParaRPr lang="es-CO" b="1" dirty="0"/>
          </a:p>
          <a:p>
            <a:pPr algn="ctr"/>
            <a:endParaRPr lang="es-CO" b="1" dirty="0"/>
          </a:p>
          <a:p>
            <a:pPr algn="ctr"/>
            <a:r>
              <a:rPr lang="en-US" sz="1200" dirty="0"/>
              <a:t>A learning method is an algorithm (usually implemented in software) that estimates an unknown mapping (dependency) between a system’s inputs and outputs from the available data, namely from known (input, output) samples. Once such a dependency has been accurately estimated, it can be used for prediction of future system outputs from the known input values</a:t>
            </a:r>
          </a:p>
          <a:p>
            <a:pPr algn="ctr"/>
            <a:endParaRPr lang="es-CO" b="1" dirty="0"/>
          </a:p>
          <a:p>
            <a:pPr algn="ctr"/>
            <a:endParaRPr lang="es-CO" b="1" dirty="0"/>
          </a:p>
        </p:txBody>
      </p:sp>
    </p:spTree>
    <p:extLst>
      <p:ext uri="{BB962C8B-B14F-4D97-AF65-F5344CB8AC3E}">
        <p14:creationId xmlns:p14="http://schemas.microsoft.com/office/powerpoint/2010/main" val="4121640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B2A57C31-E0E9-47B2-8912-DB2DDF7A037F}"/>
              </a:ext>
            </a:extLst>
          </p:cNvPr>
          <p:cNvCxnSpPr/>
          <p:nvPr/>
        </p:nvCxnSpPr>
        <p:spPr>
          <a:xfrm>
            <a:off x="21820" y="593968"/>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31CC1CBD-18B6-4E3E-98BF-77027EF95B30}"/>
              </a:ext>
            </a:extLst>
          </p:cNvPr>
          <p:cNvSpPr txBox="1"/>
          <p:nvPr/>
        </p:nvSpPr>
        <p:spPr>
          <a:xfrm>
            <a:off x="4010056" y="3738888"/>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Programa</a:t>
            </a:r>
            <a:r>
              <a:rPr lang="en-US" dirty="0"/>
              <a:t> </a:t>
            </a:r>
            <a:r>
              <a:rPr lang="en-US" dirty="0">
                <a:sym typeface="Wingdings" panose="05000000000000000000" pitchFamily="2" charset="2"/>
              </a:rPr>
              <a:t></a:t>
            </a:r>
            <a:endParaRPr lang="en-US" dirty="0"/>
          </a:p>
        </p:txBody>
      </p:sp>
      <p:sp>
        <p:nvSpPr>
          <p:cNvPr id="10" name="TextBox 9">
            <a:extLst>
              <a:ext uri="{FF2B5EF4-FFF2-40B4-BE49-F238E27FC236}">
                <a16:creationId xmlns:a16="http://schemas.microsoft.com/office/drawing/2014/main" id="{B2547AA1-CCB8-4E79-A5E4-3BFC9E981A33}"/>
              </a:ext>
            </a:extLst>
          </p:cNvPr>
          <p:cNvSpPr txBox="1"/>
          <p:nvPr/>
        </p:nvSpPr>
        <p:spPr>
          <a:xfrm>
            <a:off x="1106381" y="3970660"/>
            <a:ext cx="1580757" cy="369332"/>
          </a:xfrm>
          <a:prstGeom prst="rect">
            <a:avLst/>
          </a:prstGeom>
          <a:noFill/>
        </p:spPr>
        <p:txBody>
          <a:bodyPr wrap="square" rtlCol="0">
            <a:spAutoFit/>
          </a:bodyPr>
          <a:lstStyle/>
          <a:p>
            <a:r>
              <a:rPr lang="en-US" dirty="0" err="1"/>
              <a:t>Resultados</a:t>
            </a:r>
            <a:r>
              <a:rPr lang="en-US" dirty="0"/>
              <a:t>  </a:t>
            </a:r>
            <a:r>
              <a:rPr lang="en-US" dirty="0">
                <a:sym typeface="Wingdings" panose="05000000000000000000" pitchFamily="2" charset="2"/>
              </a:rPr>
              <a:t></a:t>
            </a:r>
            <a:endParaRPr lang="en-US" dirty="0"/>
          </a:p>
        </p:txBody>
      </p:sp>
      <p:sp>
        <p:nvSpPr>
          <p:cNvPr id="12" name="TextBox 11">
            <a:extLst>
              <a:ext uri="{FF2B5EF4-FFF2-40B4-BE49-F238E27FC236}">
                <a16:creationId xmlns:a16="http://schemas.microsoft.com/office/drawing/2014/main" id="{3DD6CA52-C870-4EFA-828E-6598F9A3805F}"/>
              </a:ext>
            </a:extLst>
          </p:cNvPr>
          <p:cNvSpPr txBox="1"/>
          <p:nvPr/>
        </p:nvSpPr>
        <p:spPr>
          <a:xfrm>
            <a:off x="954765" y="2776939"/>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3" name="Picture 2" descr="Resultado de imagen para computador">
            <a:extLst>
              <a:ext uri="{FF2B5EF4-FFF2-40B4-BE49-F238E27FC236}">
                <a16:creationId xmlns:a16="http://schemas.microsoft.com/office/drawing/2014/main" id="{685E7593-FACE-41F6-9009-25AD5BD53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077" y="2546329"/>
            <a:ext cx="2053338" cy="14855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688C05-5535-4AC1-B1C9-E094002D7ABF}"/>
              </a:ext>
            </a:extLst>
          </p:cNvPr>
          <p:cNvSpPr txBox="1"/>
          <p:nvPr/>
        </p:nvSpPr>
        <p:spPr>
          <a:xfrm>
            <a:off x="61746" y="-5584"/>
            <a:ext cx="4144229"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DATA SCIENCE</a:t>
            </a:r>
          </a:p>
        </p:txBody>
      </p:sp>
      <p:pic>
        <p:nvPicPr>
          <p:cNvPr id="19" name="Picture 6" descr="Resultado de imagen para data">
            <a:extLst>
              <a:ext uri="{FF2B5EF4-FFF2-40B4-BE49-F238E27FC236}">
                <a16:creationId xmlns:a16="http://schemas.microsoft.com/office/drawing/2014/main" id="{B613911E-EDAA-40FB-97D2-680364FB6AE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15" t="13048" r="28414" b="14030"/>
          <a:stretch/>
        </p:blipFill>
        <p:spPr bwMode="auto">
          <a:xfrm>
            <a:off x="116882" y="2455491"/>
            <a:ext cx="791211" cy="762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sultado de imagen para map">
            <a:extLst>
              <a:ext uri="{FF2B5EF4-FFF2-40B4-BE49-F238E27FC236}">
                <a16:creationId xmlns:a16="http://schemas.microsoft.com/office/drawing/2014/main" id="{436ADD7E-BAE8-4813-9F3A-60F087F69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27" y="3533827"/>
            <a:ext cx="1015280" cy="12627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para script python">
            <a:extLst>
              <a:ext uri="{FF2B5EF4-FFF2-40B4-BE49-F238E27FC236}">
                <a16:creationId xmlns:a16="http://schemas.microsoft.com/office/drawing/2014/main" id="{8323D149-6763-4794-8AD2-F08C2CCEB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8720" y="4121016"/>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Resultado de imagen para data">
            <a:extLst>
              <a:ext uri="{FF2B5EF4-FFF2-40B4-BE49-F238E27FC236}">
                <a16:creationId xmlns:a16="http://schemas.microsoft.com/office/drawing/2014/main" id="{0DDE0969-82CA-4803-844E-8A80BB5AAB1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115" t="13048" r="28414" b="14030"/>
          <a:stretch/>
        </p:blipFill>
        <p:spPr bwMode="auto">
          <a:xfrm>
            <a:off x="4205975" y="2843975"/>
            <a:ext cx="791211" cy="76297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7F17276-18AB-4933-861E-14001C4B0DBD}"/>
              </a:ext>
            </a:extLst>
          </p:cNvPr>
          <p:cNvSpPr txBox="1"/>
          <p:nvPr/>
        </p:nvSpPr>
        <p:spPr>
          <a:xfrm>
            <a:off x="3691720" y="2360921"/>
            <a:ext cx="1541278" cy="307777"/>
          </a:xfrm>
          <a:prstGeom prst="rect">
            <a:avLst/>
          </a:prstGeom>
          <a:noFill/>
        </p:spPr>
        <p:txBody>
          <a:bodyPr wrap="square" rtlCol="0">
            <a:spAutoFit/>
          </a:bodyPr>
          <a:lstStyle/>
          <a:p>
            <a:r>
              <a:rPr lang="en-US" dirty="0" err="1"/>
              <a:t>Nuevos</a:t>
            </a:r>
            <a:r>
              <a:rPr lang="en-US" dirty="0"/>
              <a:t> </a:t>
            </a:r>
            <a:r>
              <a:rPr lang="en-US" dirty="0" err="1"/>
              <a:t>datos</a:t>
            </a:r>
            <a:r>
              <a:rPr lang="en-US" dirty="0"/>
              <a:t> </a:t>
            </a:r>
            <a:r>
              <a:rPr lang="en-US" dirty="0">
                <a:sym typeface="Wingdings" panose="05000000000000000000" pitchFamily="2" charset="2"/>
              </a:rPr>
              <a:t></a:t>
            </a:r>
            <a:endParaRPr lang="en-US" dirty="0"/>
          </a:p>
        </p:txBody>
      </p:sp>
      <p:pic>
        <p:nvPicPr>
          <p:cNvPr id="25" name="Picture 2" descr="Resultado de imagen para computador">
            <a:extLst>
              <a:ext uri="{FF2B5EF4-FFF2-40B4-BE49-F238E27FC236}">
                <a16:creationId xmlns:a16="http://schemas.microsoft.com/office/drawing/2014/main" id="{78C662E1-3CDD-45D5-B690-1639A60E7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427" y="2280301"/>
            <a:ext cx="2053338" cy="14855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8BC0E85-6E36-4EC8-BF6F-57890A892A2C}"/>
              </a:ext>
            </a:extLst>
          </p:cNvPr>
          <p:cNvSpPr txBox="1"/>
          <p:nvPr/>
        </p:nvSpPr>
        <p:spPr>
          <a:xfrm>
            <a:off x="7382138" y="3651322"/>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Resultados</a:t>
            </a:r>
            <a:endParaRPr lang="en-US" dirty="0"/>
          </a:p>
        </p:txBody>
      </p:sp>
      <p:pic>
        <p:nvPicPr>
          <p:cNvPr id="2050" name="Picture 2" descr="Resultado de imagen para map">
            <a:extLst>
              <a:ext uri="{FF2B5EF4-FFF2-40B4-BE49-F238E27FC236}">
                <a16:creationId xmlns:a16="http://schemas.microsoft.com/office/drawing/2014/main" id="{5AE55480-8E36-4FC0-9EF7-F481A9330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863" y="2144458"/>
            <a:ext cx="1452837" cy="1485559"/>
          </a:xfrm>
          <a:prstGeom prst="rect">
            <a:avLst/>
          </a:prstGeom>
          <a:noFill/>
          <a:extLst>
            <a:ext uri="{909E8E84-426E-40DD-AFC4-6F175D3DCCD1}">
              <a14:hiddenFill xmlns:a14="http://schemas.microsoft.com/office/drawing/2010/main">
                <a:solidFill>
                  <a:srgbClr val="FFFFFF"/>
                </a:solidFill>
              </a14:hiddenFill>
            </a:ext>
          </a:extLst>
        </p:spPr>
      </p:pic>
      <p:pic>
        <p:nvPicPr>
          <p:cNvPr id="29" name="6 Imagen">
            <a:extLst>
              <a:ext uri="{FF2B5EF4-FFF2-40B4-BE49-F238E27FC236}">
                <a16:creationId xmlns:a16="http://schemas.microsoft.com/office/drawing/2014/main" id="{427E0572-989F-4FF5-A716-88665727A9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sp>
        <p:nvSpPr>
          <p:cNvPr id="28" name="TextBox 27">
            <a:extLst>
              <a:ext uri="{FF2B5EF4-FFF2-40B4-BE49-F238E27FC236}">
                <a16:creationId xmlns:a16="http://schemas.microsoft.com/office/drawing/2014/main" id="{C9083255-92D4-41EC-B928-0D5C247B5F6A}"/>
              </a:ext>
            </a:extLst>
          </p:cNvPr>
          <p:cNvSpPr txBox="1"/>
          <p:nvPr/>
        </p:nvSpPr>
        <p:spPr>
          <a:xfrm>
            <a:off x="1317997" y="1292779"/>
            <a:ext cx="2960046" cy="369332"/>
          </a:xfrm>
          <a:prstGeom prst="rect">
            <a:avLst/>
          </a:prstGeom>
          <a:noFill/>
        </p:spPr>
        <p:txBody>
          <a:bodyPr wrap="square" rtlCol="0">
            <a:spAutoFit/>
          </a:bodyPr>
          <a:lstStyle/>
          <a:p>
            <a:pPr algn="just"/>
            <a:r>
              <a:rPr lang="es-CO" sz="1800" b="1" dirty="0"/>
              <a:t>Entrenamiento</a:t>
            </a:r>
            <a:endParaRPr lang="en-US" sz="1800" b="1" dirty="0"/>
          </a:p>
        </p:txBody>
      </p:sp>
      <p:sp>
        <p:nvSpPr>
          <p:cNvPr id="31" name="TextBox 30">
            <a:extLst>
              <a:ext uri="{FF2B5EF4-FFF2-40B4-BE49-F238E27FC236}">
                <a16:creationId xmlns:a16="http://schemas.microsoft.com/office/drawing/2014/main" id="{B334501A-E017-419F-9839-BF0A4BC0E95F}"/>
              </a:ext>
            </a:extLst>
          </p:cNvPr>
          <p:cNvSpPr txBox="1"/>
          <p:nvPr/>
        </p:nvSpPr>
        <p:spPr>
          <a:xfrm>
            <a:off x="5689249" y="1292779"/>
            <a:ext cx="2960046" cy="369332"/>
          </a:xfrm>
          <a:prstGeom prst="rect">
            <a:avLst/>
          </a:prstGeom>
          <a:noFill/>
        </p:spPr>
        <p:txBody>
          <a:bodyPr wrap="square" rtlCol="0">
            <a:spAutoFit/>
          </a:bodyPr>
          <a:lstStyle/>
          <a:p>
            <a:pPr algn="just"/>
            <a:r>
              <a:rPr lang="es-CO" sz="1800" b="1" dirty="0"/>
              <a:t>Predicción</a:t>
            </a:r>
            <a:endParaRPr lang="en-US" sz="1800" b="1" dirty="0"/>
          </a:p>
        </p:txBody>
      </p:sp>
      <p:sp>
        <p:nvSpPr>
          <p:cNvPr id="32" name="TextBox 31">
            <a:extLst>
              <a:ext uri="{FF2B5EF4-FFF2-40B4-BE49-F238E27FC236}">
                <a16:creationId xmlns:a16="http://schemas.microsoft.com/office/drawing/2014/main" id="{EEF9694E-458C-4D69-B9D2-74A19FCC4238}"/>
              </a:ext>
            </a:extLst>
          </p:cNvPr>
          <p:cNvSpPr txBox="1"/>
          <p:nvPr/>
        </p:nvSpPr>
        <p:spPr>
          <a:xfrm>
            <a:off x="512487" y="5599400"/>
            <a:ext cx="3553223" cy="523220"/>
          </a:xfrm>
          <a:prstGeom prst="rect">
            <a:avLst/>
          </a:prstGeom>
          <a:noFill/>
        </p:spPr>
        <p:txBody>
          <a:bodyPr wrap="square" rtlCol="0">
            <a:spAutoFit/>
          </a:bodyPr>
          <a:lstStyle/>
          <a:p>
            <a:pPr algn="just"/>
            <a:r>
              <a:rPr lang="es-CO" sz="2800" b="1" dirty="0"/>
              <a:t>Modelo explicativo </a:t>
            </a:r>
            <a:endParaRPr lang="en-US" sz="2800" b="1" dirty="0"/>
          </a:p>
        </p:txBody>
      </p:sp>
      <p:sp>
        <p:nvSpPr>
          <p:cNvPr id="33" name="TextBox 32">
            <a:extLst>
              <a:ext uri="{FF2B5EF4-FFF2-40B4-BE49-F238E27FC236}">
                <a16:creationId xmlns:a16="http://schemas.microsoft.com/office/drawing/2014/main" id="{26FD300D-E1AE-4818-A9D4-C934738674A2}"/>
              </a:ext>
            </a:extLst>
          </p:cNvPr>
          <p:cNvSpPr txBox="1"/>
          <p:nvPr/>
        </p:nvSpPr>
        <p:spPr>
          <a:xfrm>
            <a:off x="5689249" y="5650339"/>
            <a:ext cx="3815563" cy="523220"/>
          </a:xfrm>
          <a:prstGeom prst="rect">
            <a:avLst/>
          </a:prstGeom>
          <a:noFill/>
        </p:spPr>
        <p:txBody>
          <a:bodyPr wrap="square" rtlCol="0">
            <a:spAutoFit/>
          </a:bodyPr>
          <a:lstStyle/>
          <a:p>
            <a:pPr algn="just"/>
            <a:r>
              <a:rPr lang="es-CO" sz="2800" b="1" dirty="0"/>
              <a:t>Modelo predictivo </a:t>
            </a:r>
            <a:endParaRPr lang="en-US" sz="2800" b="1" dirty="0"/>
          </a:p>
        </p:txBody>
      </p:sp>
      <p:sp>
        <p:nvSpPr>
          <p:cNvPr id="30" name="Arrow: Right 29">
            <a:extLst>
              <a:ext uri="{FF2B5EF4-FFF2-40B4-BE49-F238E27FC236}">
                <a16:creationId xmlns:a16="http://schemas.microsoft.com/office/drawing/2014/main" id="{EBEC4567-D8DB-41BE-A760-2B900FF09B34}"/>
              </a:ext>
            </a:extLst>
          </p:cNvPr>
          <p:cNvSpPr/>
          <p:nvPr/>
        </p:nvSpPr>
        <p:spPr>
          <a:xfrm>
            <a:off x="4178720" y="5815665"/>
            <a:ext cx="818466" cy="282437"/>
          </a:xfrm>
          <a:prstGeom prst="rightArrow">
            <a:avLst/>
          </a:prstGeom>
          <a:solidFill>
            <a:schemeClr val="bg1">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75000"/>
                </a:schemeClr>
              </a:solidFill>
              <a:highlight>
                <a:srgbClr val="C0C0C0"/>
              </a:highlight>
            </a:endParaRPr>
          </a:p>
        </p:txBody>
      </p:sp>
    </p:spTree>
    <p:extLst>
      <p:ext uri="{BB962C8B-B14F-4D97-AF65-F5344CB8AC3E}">
        <p14:creationId xmlns:p14="http://schemas.microsoft.com/office/powerpoint/2010/main" val="2309977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215" t="2581" r="1149" b="2160"/>
          <a:stretch/>
        </p:blipFill>
        <p:spPr>
          <a:xfrm>
            <a:off x="550416" y="692457"/>
            <a:ext cx="7776838" cy="5814875"/>
          </a:xfrm>
          <a:prstGeom prst="rect">
            <a:avLst/>
          </a:prstGeom>
        </p:spPr>
      </p:pic>
      <p:sp>
        <p:nvSpPr>
          <p:cNvPr id="3"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 Datos  Variables</a:t>
            </a:r>
            <a:endParaRPr sz="2800" b="1" i="0" u="none" strike="noStrike" cap="none" dirty="0">
              <a:solidFill>
                <a:schemeClr val="dk1"/>
              </a:solidFill>
              <a:latin typeface="Calibri"/>
              <a:ea typeface="Calibri"/>
              <a:cs typeface="Calibri"/>
              <a:sym typeface="Calibri"/>
            </a:endParaRPr>
          </a:p>
        </p:txBody>
      </p:sp>
      <p:cxnSp>
        <p:nvCxnSpPr>
          <p:cNvPr id="4"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66087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66903" y="906226"/>
            <a:ext cx="3662910" cy="2200464"/>
          </a:xfrm>
          <a:prstGeom prst="rect">
            <a:avLst/>
          </a:prstGeom>
        </p:spPr>
      </p:pic>
      <p:pic>
        <p:nvPicPr>
          <p:cNvPr id="4" name="Imagen 3"/>
          <p:cNvPicPr>
            <a:picLocks noChangeAspect="1"/>
          </p:cNvPicPr>
          <p:nvPr/>
        </p:nvPicPr>
        <p:blipFill>
          <a:blip r:embed="rId3"/>
          <a:stretch>
            <a:fillRect/>
          </a:stretch>
        </p:blipFill>
        <p:spPr>
          <a:xfrm>
            <a:off x="1324989" y="5461673"/>
            <a:ext cx="5146737" cy="1167074"/>
          </a:xfrm>
          <a:prstGeom prst="rect">
            <a:avLst/>
          </a:prstGeom>
        </p:spPr>
      </p:pic>
      <p:sp>
        <p:nvSpPr>
          <p:cNvPr id="5" name="Shape 100"/>
          <p:cNvSpPr txBox="1"/>
          <p:nvPr/>
        </p:nvSpPr>
        <p:spPr>
          <a:xfrm>
            <a:off x="60700" y="-18712"/>
            <a:ext cx="826655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i="0" u="none" strike="noStrike" cap="none" dirty="0">
                <a:solidFill>
                  <a:schemeClr val="dk1"/>
                </a:solidFill>
                <a:latin typeface="Calibri"/>
                <a:ea typeface="Calibri"/>
                <a:cs typeface="Calibri"/>
                <a:sym typeface="Calibri"/>
              </a:rPr>
              <a:t>CONSTRUCCIÓN DEL MODELO </a:t>
            </a:r>
            <a:r>
              <a:rPr lang="es-CO" sz="2800" b="1" i="0" u="none" strike="noStrike" cap="none" dirty="0">
                <a:solidFill>
                  <a:schemeClr val="dk1"/>
                </a:solidFill>
                <a:latin typeface="Calibri"/>
                <a:ea typeface="Calibri"/>
                <a:cs typeface="Calibri"/>
                <a:sym typeface="Wingdings" panose="05000000000000000000" pitchFamily="2" charset="2"/>
              </a:rPr>
              <a:t>NUMÉRICO</a:t>
            </a:r>
            <a:endParaRPr sz="2800" b="1" i="0" u="none" strike="noStrike" cap="none" dirty="0">
              <a:solidFill>
                <a:schemeClr val="dk1"/>
              </a:solidFill>
              <a:latin typeface="Calibri"/>
              <a:ea typeface="Calibri"/>
              <a:cs typeface="Calibri"/>
              <a:sym typeface="Calibri"/>
            </a:endParaRPr>
          </a:p>
        </p:txBody>
      </p:sp>
      <p:cxnSp>
        <p:nvCxnSpPr>
          <p:cNvPr id="6" name="Shape 101"/>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02"/>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
        <p:nvSpPr>
          <p:cNvPr id="12" name="CuadroTexto 11"/>
          <p:cNvSpPr txBox="1"/>
          <p:nvPr/>
        </p:nvSpPr>
        <p:spPr>
          <a:xfrm>
            <a:off x="193830" y="3776349"/>
            <a:ext cx="8270214" cy="707886"/>
          </a:xfrm>
          <a:prstGeom prst="rect">
            <a:avLst/>
          </a:prstGeom>
          <a:noFill/>
        </p:spPr>
        <p:txBody>
          <a:bodyPr wrap="none" rtlCol="0">
            <a:spAutoFit/>
          </a:bodyPr>
          <a:lstStyle/>
          <a:p>
            <a:pPr algn="ctr"/>
            <a:r>
              <a:rPr lang="es-CO" sz="2000" b="1" i="1" dirty="0"/>
              <a:t>Función objetivo</a:t>
            </a:r>
          </a:p>
          <a:p>
            <a:pPr algn="ctr"/>
            <a:r>
              <a:rPr lang="es-CO" sz="2000" b="1" i="1" dirty="0"/>
              <a:t> </a:t>
            </a:r>
            <a:r>
              <a:rPr lang="es-CO" sz="1800"/>
              <a:t>(Cuáles </a:t>
            </a:r>
            <a:r>
              <a:rPr lang="es-CO" sz="1800" dirty="0"/>
              <a:t>son las características de la flor que permiten diferenciar </a:t>
            </a:r>
            <a:r>
              <a:rPr lang="es-CO" sz="1800"/>
              <a:t>su especie?)</a:t>
            </a:r>
            <a:endParaRPr lang="es-CO" sz="1800" dirty="0"/>
          </a:p>
        </p:txBody>
      </p:sp>
      <p:sp>
        <p:nvSpPr>
          <p:cNvPr id="13" name="Flecha abajo 12"/>
          <p:cNvSpPr/>
          <p:nvPr/>
        </p:nvSpPr>
        <p:spPr>
          <a:xfrm>
            <a:off x="3648722" y="3169328"/>
            <a:ext cx="249635"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Flecha abajo 13"/>
          <p:cNvSpPr/>
          <p:nvPr/>
        </p:nvSpPr>
        <p:spPr>
          <a:xfrm>
            <a:off x="3605394" y="4675552"/>
            <a:ext cx="249635"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3718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grpSp>
        <p:nvGrpSpPr>
          <p:cNvPr id="80" name="Group 79"/>
          <p:cNvGrpSpPr/>
          <p:nvPr/>
        </p:nvGrpSpPr>
        <p:grpSpPr>
          <a:xfrm>
            <a:off x="691531" y="2241948"/>
            <a:ext cx="777248" cy="305830"/>
            <a:chOff x="922041" y="1846263"/>
            <a:chExt cx="1036330" cy="407773"/>
          </a:xfrm>
        </p:grpSpPr>
        <p:sp>
          <p:nvSpPr>
            <p:cNvPr id="3" name="Rectangle 2"/>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6" name="Rectangle 15"/>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9" name="Group 78"/>
          <p:cNvGrpSpPr/>
          <p:nvPr/>
        </p:nvGrpSpPr>
        <p:grpSpPr>
          <a:xfrm>
            <a:off x="691531" y="2641998"/>
            <a:ext cx="777248" cy="305830"/>
            <a:chOff x="922041" y="2379663"/>
            <a:chExt cx="1036330" cy="407773"/>
          </a:xfrm>
        </p:grpSpPr>
        <p:sp>
          <p:nvSpPr>
            <p:cNvPr id="17" name="Rectangle 1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8" name="Rectangle 1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691531" y="3042048"/>
            <a:ext cx="777248" cy="305830"/>
            <a:chOff x="922041" y="2913063"/>
            <a:chExt cx="1036330" cy="407773"/>
          </a:xfrm>
        </p:grpSpPr>
        <p:sp>
          <p:nvSpPr>
            <p:cNvPr id="19" name="Rectangle 18"/>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0" name="Rectangle 19"/>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77" name="Group 76"/>
          <p:cNvGrpSpPr/>
          <p:nvPr/>
        </p:nvGrpSpPr>
        <p:grpSpPr>
          <a:xfrm>
            <a:off x="691531" y="3442098"/>
            <a:ext cx="777248" cy="305830"/>
            <a:chOff x="922041" y="3446463"/>
            <a:chExt cx="1036330" cy="407773"/>
          </a:xfrm>
        </p:grpSpPr>
        <p:sp>
          <p:nvSpPr>
            <p:cNvPr id="21" name="Rectangle 2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22" name="Rectangle 2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6" name="Group 75"/>
          <p:cNvGrpSpPr/>
          <p:nvPr/>
        </p:nvGrpSpPr>
        <p:grpSpPr>
          <a:xfrm>
            <a:off x="691531" y="3842148"/>
            <a:ext cx="777248" cy="305830"/>
            <a:chOff x="922041" y="3979863"/>
            <a:chExt cx="1036330" cy="407773"/>
          </a:xfrm>
        </p:grpSpPr>
        <p:sp>
          <p:nvSpPr>
            <p:cNvPr id="23" name="Rectangle 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24" name="Rectangle 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75" name="Group 74"/>
          <p:cNvGrpSpPr/>
          <p:nvPr/>
        </p:nvGrpSpPr>
        <p:grpSpPr>
          <a:xfrm>
            <a:off x="691531" y="4242198"/>
            <a:ext cx="777248" cy="305830"/>
            <a:chOff x="922041" y="4513263"/>
            <a:chExt cx="1036330" cy="407773"/>
          </a:xfrm>
        </p:grpSpPr>
        <p:sp>
          <p:nvSpPr>
            <p:cNvPr id="25" name="Rectangle 24"/>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26" name="Rectangle 25"/>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73" name="Group 72"/>
          <p:cNvGrpSpPr/>
          <p:nvPr/>
        </p:nvGrpSpPr>
        <p:grpSpPr>
          <a:xfrm>
            <a:off x="691531" y="5042298"/>
            <a:ext cx="777248" cy="305830"/>
            <a:chOff x="922041" y="5580063"/>
            <a:chExt cx="1036330" cy="407773"/>
          </a:xfrm>
        </p:grpSpPr>
        <p:sp>
          <p:nvSpPr>
            <p:cNvPr id="37" name="Rectangle 36"/>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38" name="Rectangle 37"/>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72" name="Group 71"/>
          <p:cNvGrpSpPr/>
          <p:nvPr/>
        </p:nvGrpSpPr>
        <p:grpSpPr>
          <a:xfrm>
            <a:off x="691531" y="5442348"/>
            <a:ext cx="777248" cy="305830"/>
            <a:chOff x="922041" y="6113463"/>
            <a:chExt cx="1036330" cy="407773"/>
          </a:xfrm>
        </p:grpSpPr>
        <p:sp>
          <p:nvSpPr>
            <p:cNvPr id="40" name="Rectangle 39"/>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41" name="Rectangle 40"/>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4" name="Group 73"/>
          <p:cNvGrpSpPr/>
          <p:nvPr/>
        </p:nvGrpSpPr>
        <p:grpSpPr>
          <a:xfrm>
            <a:off x="691531" y="4642248"/>
            <a:ext cx="777248" cy="305830"/>
            <a:chOff x="922041" y="5046663"/>
            <a:chExt cx="1036330" cy="407773"/>
          </a:xfrm>
        </p:grpSpPr>
        <p:sp>
          <p:nvSpPr>
            <p:cNvPr id="64" name="Rectangle 63"/>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65" name="Rectangle 64"/>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1" name="Group 80"/>
          <p:cNvGrpSpPr/>
          <p:nvPr/>
        </p:nvGrpSpPr>
        <p:grpSpPr>
          <a:xfrm>
            <a:off x="691531" y="2241948"/>
            <a:ext cx="777248" cy="305830"/>
            <a:chOff x="922041" y="1846263"/>
            <a:chExt cx="1036330" cy="407773"/>
          </a:xfrm>
        </p:grpSpPr>
        <p:sp>
          <p:nvSpPr>
            <p:cNvPr id="82" name="Rectangle 81"/>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3" name="Rectangle 82"/>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4" name="Group 83"/>
          <p:cNvGrpSpPr/>
          <p:nvPr/>
        </p:nvGrpSpPr>
        <p:grpSpPr>
          <a:xfrm>
            <a:off x="691531" y="2641998"/>
            <a:ext cx="777248" cy="305830"/>
            <a:chOff x="922041" y="2379663"/>
            <a:chExt cx="1036330" cy="407773"/>
          </a:xfrm>
        </p:grpSpPr>
        <p:sp>
          <p:nvSpPr>
            <p:cNvPr id="85" name="Rectangle 84"/>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6" name="Rectangle 85"/>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7" name="Group 86"/>
          <p:cNvGrpSpPr/>
          <p:nvPr/>
        </p:nvGrpSpPr>
        <p:grpSpPr>
          <a:xfrm>
            <a:off x="691531" y="3042048"/>
            <a:ext cx="777248" cy="305830"/>
            <a:chOff x="922041" y="2913063"/>
            <a:chExt cx="1036330" cy="407773"/>
          </a:xfrm>
        </p:grpSpPr>
        <p:sp>
          <p:nvSpPr>
            <p:cNvPr id="88" name="Rectangle 87"/>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89" name="Rectangle 88"/>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0" name="Group 89"/>
          <p:cNvGrpSpPr/>
          <p:nvPr/>
        </p:nvGrpSpPr>
        <p:grpSpPr>
          <a:xfrm>
            <a:off x="691531" y="3442098"/>
            <a:ext cx="777248" cy="305830"/>
            <a:chOff x="922041" y="3446463"/>
            <a:chExt cx="1036330" cy="407773"/>
          </a:xfrm>
        </p:grpSpPr>
        <p:sp>
          <p:nvSpPr>
            <p:cNvPr id="91" name="Rectangle 90"/>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2" name="Rectangle 91"/>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3" name="Group 92"/>
          <p:cNvGrpSpPr/>
          <p:nvPr/>
        </p:nvGrpSpPr>
        <p:grpSpPr>
          <a:xfrm>
            <a:off x="691531" y="3842148"/>
            <a:ext cx="777248" cy="305830"/>
            <a:chOff x="922041" y="3979863"/>
            <a:chExt cx="1036330" cy="407773"/>
          </a:xfrm>
        </p:grpSpPr>
        <p:sp>
          <p:nvSpPr>
            <p:cNvPr id="94" name="Rectangle 93"/>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5" name="Rectangle 94"/>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6" name="Group 95"/>
          <p:cNvGrpSpPr/>
          <p:nvPr/>
        </p:nvGrpSpPr>
        <p:grpSpPr>
          <a:xfrm>
            <a:off x="691531" y="4242198"/>
            <a:ext cx="777248" cy="305830"/>
            <a:chOff x="922041" y="4513263"/>
            <a:chExt cx="1036330" cy="407773"/>
          </a:xfrm>
        </p:grpSpPr>
        <p:sp>
          <p:nvSpPr>
            <p:cNvPr id="97" name="Rectangle 96"/>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8" name="Rectangle 97"/>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99" name="Group 98"/>
          <p:cNvGrpSpPr/>
          <p:nvPr/>
        </p:nvGrpSpPr>
        <p:grpSpPr>
          <a:xfrm>
            <a:off x="691531" y="5042298"/>
            <a:ext cx="777248" cy="305830"/>
            <a:chOff x="922041" y="5580063"/>
            <a:chExt cx="1036330" cy="407773"/>
          </a:xfrm>
        </p:grpSpPr>
        <p:sp>
          <p:nvSpPr>
            <p:cNvPr id="100" name="Rectangle 99"/>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1" name="Rectangle 100"/>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2" name="Group 101"/>
          <p:cNvGrpSpPr/>
          <p:nvPr/>
        </p:nvGrpSpPr>
        <p:grpSpPr>
          <a:xfrm>
            <a:off x="691531" y="5442348"/>
            <a:ext cx="777248" cy="305830"/>
            <a:chOff x="922041" y="6113463"/>
            <a:chExt cx="1036330" cy="407773"/>
          </a:xfrm>
        </p:grpSpPr>
        <p:sp>
          <p:nvSpPr>
            <p:cNvPr id="103" name="Rectangle 102"/>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4" name="Rectangle 103"/>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5" name="Group 104"/>
          <p:cNvGrpSpPr/>
          <p:nvPr/>
        </p:nvGrpSpPr>
        <p:grpSpPr>
          <a:xfrm>
            <a:off x="691531" y="4642248"/>
            <a:ext cx="777248" cy="305830"/>
            <a:chOff x="922041" y="5046663"/>
            <a:chExt cx="1036330" cy="407773"/>
          </a:xfrm>
        </p:grpSpPr>
        <p:sp>
          <p:nvSpPr>
            <p:cNvPr id="106" name="Rectangle 105"/>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7" name="Rectangle 106"/>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spTree>
    <p:extLst>
      <p:ext uri="{BB962C8B-B14F-4D97-AF65-F5344CB8AC3E}">
        <p14:creationId xmlns:p14="http://schemas.microsoft.com/office/powerpoint/2010/main" val="2422067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Manipulating Granularity: Group By</a:t>
            </a:r>
          </a:p>
        </p:txBody>
      </p:sp>
      <p:sp>
        <p:nvSpPr>
          <p:cNvPr id="43" name="TextBox 42"/>
          <p:cNvSpPr txBox="1"/>
          <p:nvPr/>
        </p:nvSpPr>
        <p:spPr>
          <a:xfrm>
            <a:off x="615308" y="1917839"/>
            <a:ext cx="417102" cy="253916"/>
          </a:xfrm>
          <a:prstGeom prst="rect">
            <a:avLst/>
          </a:prstGeom>
        </p:spPr>
        <p:txBody>
          <a:bodyPr wrap="none" rtlCol="0">
            <a:spAutoFit/>
          </a:bodyPr>
          <a:lstStyle/>
          <a:p>
            <a:r>
              <a:rPr lang="en-US" sz="1050"/>
              <a:t>Key</a:t>
            </a:r>
          </a:p>
        </p:txBody>
      </p:sp>
      <p:sp>
        <p:nvSpPr>
          <p:cNvPr id="44" name="TextBox 43"/>
          <p:cNvSpPr txBox="1"/>
          <p:nvPr/>
        </p:nvSpPr>
        <p:spPr>
          <a:xfrm>
            <a:off x="1011578" y="1917839"/>
            <a:ext cx="470000" cy="253916"/>
          </a:xfrm>
          <a:prstGeom prst="rect">
            <a:avLst/>
          </a:prstGeom>
        </p:spPr>
        <p:txBody>
          <a:bodyPr wrap="none" rtlCol="0">
            <a:spAutoFit/>
          </a:bodyPr>
          <a:lstStyle/>
          <a:p>
            <a:r>
              <a:rPr lang="en-US" sz="1050"/>
              <a:t>Data</a:t>
            </a:r>
          </a:p>
        </p:txBody>
      </p:sp>
      <p:grpSp>
        <p:nvGrpSpPr>
          <p:cNvPr id="72" name="Group 71"/>
          <p:cNvGrpSpPr/>
          <p:nvPr/>
        </p:nvGrpSpPr>
        <p:grpSpPr>
          <a:xfrm>
            <a:off x="2698636" y="2172697"/>
            <a:ext cx="777248" cy="305830"/>
            <a:chOff x="931566" y="1442351"/>
            <a:chExt cx="1036330" cy="407773"/>
          </a:xfrm>
        </p:grpSpPr>
        <p:sp>
          <p:nvSpPr>
            <p:cNvPr id="73" name="Rectangle 72"/>
            <p:cNvSpPr/>
            <p:nvPr/>
          </p:nvSpPr>
          <p:spPr>
            <a:xfrm>
              <a:off x="931566" y="14423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4" name="Rectangle 73"/>
            <p:cNvSpPr/>
            <p:nvPr/>
          </p:nvSpPr>
          <p:spPr>
            <a:xfrm>
              <a:off x="1474491" y="14423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75" name="Group 74"/>
          <p:cNvGrpSpPr/>
          <p:nvPr/>
        </p:nvGrpSpPr>
        <p:grpSpPr>
          <a:xfrm>
            <a:off x="2698636" y="2532405"/>
            <a:ext cx="777248" cy="305830"/>
            <a:chOff x="931566" y="3042551"/>
            <a:chExt cx="1036330" cy="407773"/>
          </a:xfrm>
        </p:grpSpPr>
        <p:sp>
          <p:nvSpPr>
            <p:cNvPr id="76" name="Rectangle 75"/>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77" name="Rectangle 76"/>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78" name="Group 77"/>
          <p:cNvGrpSpPr/>
          <p:nvPr/>
        </p:nvGrpSpPr>
        <p:grpSpPr>
          <a:xfrm>
            <a:off x="2698636" y="2892114"/>
            <a:ext cx="777248" cy="305830"/>
            <a:chOff x="931566" y="3042551"/>
            <a:chExt cx="1036330" cy="407773"/>
          </a:xfrm>
        </p:grpSpPr>
        <p:sp>
          <p:nvSpPr>
            <p:cNvPr id="79" name="Rectangle 78"/>
            <p:cNvSpPr/>
            <p:nvPr/>
          </p:nvSpPr>
          <p:spPr>
            <a:xfrm>
              <a:off x="931566" y="3042551"/>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0" name="Rectangle 79"/>
            <p:cNvSpPr/>
            <p:nvPr/>
          </p:nvSpPr>
          <p:spPr>
            <a:xfrm>
              <a:off x="1474491" y="3042551"/>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83" name="Group 82"/>
          <p:cNvGrpSpPr/>
          <p:nvPr/>
        </p:nvGrpSpPr>
        <p:grpSpPr>
          <a:xfrm>
            <a:off x="691531" y="2241948"/>
            <a:ext cx="777248" cy="305830"/>
            <a:chOff x="922041" y="1846263"/>
            <a:chExt cx="1036330" cy="407773"/>
          </a:xfrm>
        </p:grpSpPr>
        <p:sp>
          <p:nvSpPr>
            <p:cNvPr id="84" name="Rectangle 83"/>
            <p:cNvSpPr/>
            <p:nvPr/>
          </p:nvSpPr>
          <p:spPr>
            <a:xfrm>
              <a:off x="922041" y="1846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85" name="Rectangle 84"/>
            <p:cNvSpPr/>
            <p:nvPr/>
          </p:nvSpPr>
          <p:spPr>
            <a:xfrm>
              <a:off x="1464966" y="1846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3</a:t>
              </a:r>
            </a:p>
          </p:txBody>
        </p:sp>
      </p:grpSp>
      <p:grpSp>
        <p:nvGrpSpPr>
          <p:cNvPr id="86" name="Group 85"/>
          <p:cNvGrpSpPr/>
          <p:nvPr/>
        </p:nvGrpSpPr>
        <p:grpSpPr>
          <a:xfrm>
            <a:off x="691531" y="2641998"/>
            <a:ext cx="777248" cy="305830"/>
            <a:chOff x="922041" y="2379663"/>
            <a:chExt cx="1036330" cy="407773"/>
          </a:xfrm>
        </p:grpSpPr>
        <p:sp>
          <p:nvSpPr>
            <p:cNvPr id="87" name="Rectangle 86"/>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88" name="Rectangle 87"/>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89" name="Group 88"/>
          <p:cNvGrpSpPr/>
          <p:nvPr/>
        </p:nvGrpSpPr>
        <p:grpSpPr>
          <a:xfrm>
            <a:off x="691531" y="3042048"/>
            <a:ext cx="777248" cy="305830"/>
            <a:chOff x="922041" y="2913063"/>
            <a:chExt cx="1036330" cy="407773"/>
          </a:xfrm>
        </p:grpSpPr>
        <p:sp>
          <p:nvSpPr>
            <p:cNvPr id="90" name="Rectangle 89"/>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91" name="Rectangle 90"/>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92" name="Group 91"/>
          <p:cNvGrpSpPr/>
          <p:nvPr/>
        </p:nvGrpSpPr>
        <p:grpSpPr>
          <a:xfrm>
            <a:off x="691531" y="3442098"/>
            <a:ext cx="777248" cy="305830"/>
            <a:chOff x="922041" y="3446463"/>
            <a:chExt cx="1036330" cy="407773"/>
          </a:xfrm>
        </p:grpSpPr>
        <p:sp>
          <p:nvSpPr>
            <p:cNvPr id="93" name="Rectangle 92"/>
            <p:cNvSpPr/>
            <p:nvPr/>
          </p:nvSpPr>
          <p:spPr>
            <a:xfrm>
              <a:off x="922041" y="3446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94" name="Rectangle 93"/>
            <p:cNvSpPr/>
            <p:nvPr/>
          </p:nvSpPr>
          <p:spPr>
            <a:xfrm>
              <a:off x="1464966" y="3446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95" name="Group 94"/>
          <p:cNvGrpSpPr/>
          <p:nvPr/>
        </p:nvGrpSpPr>
        <p:grpSpPr>
          <a:xfrm>
            <a:off x="691531" y="3842148"/>
            <a:ext cx="777248" cy="305830"/>
            <a:chOff x="922041" y="3979863"/>
            <a:chExt cx="1036330" cy="407773"/>
          </a:xfrm>
        </p:grpSpPr>
        <p:sp>
          <p:nvSpPr>
            <p:cNvPr id="96" name="Rectangle 95"/>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97" name="Rectangle 96"/>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98" name="Group 97"/>
          <p:cNvGrpSpPr/>
          <p:nvPr/>
        </p:nvGrpSpPr>
        <p:grpSpPr>
          <a:xfrm>
            <a:off x="691531" y="4242198"/>
            <a:ext cx="777248" cy="305830"/>
            <a:chOff x="922041" y="4513263"/>
            <a:chExt cx="1036330" cy="407773"/>
          </a:xfrm>
        </p:grpSpPr>
        <p:sp>
          <p:nvSpPr>
            <p:cNvPr id="99" name="Rectangle 98"/>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0" name="Rectangle 99"/>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01" name="Group 100"/>
          <p:cNvGrpSpPr/>
          <p:nvPr/>
        </p:nvGrpSpPr>
        <p:grpSpPr>
          <a:xfrm>
            <a:off x="691531" y="5042298"/>
            <a:ext cx="777248" cy="305830"/>
            <a:chOff x="922041" y="5580063"/>
            <a:chExt cx="1036330" cy="407773"/>
          </a:xfrm>
        </p:grpSpPr>
        <p:sp>
          <p:nvSpPr>
            <p:cNvPr id="102" name="Rectangle 101"/>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03" name="Rectangle 102"/>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04" name="Group 103"/>
          <p:cNvGrpSpPr/>
          <p:nvPr/>
        </p:nvGrpSpPr>
        <p:grpSpPr>
          <a:xfrm>
            <a:off x="691531" y="5442348"/>
            <a:ext cx="777248" cy="305830"/>
            <a:chOff x="922041" y="6113463"/>
            <a:chExt cx="1036330" cy="407773"/>
          </a:xfrm>
        </p:grpSpPr>
        <p:sp>
          <p:nvSpPr>
            <p:cNvPr id="105" name="Rectangle 104"/>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06" name="Rectangle 105"/>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07" name="Group 106"/>
          <p:cNvGrpSpPr/>
          <p:nvPr/>
        </p:nvGrpSpPr>
        <p:grpSpPr>
          <a:xfrm>
            <a:off x="691531" y="4642248"/>
            <a:ext cx="777248" cy="305830"/>
            <a:chOff x="922041" y="5046663"/>
            <a:chExt cx="1036330" cy="407773"/>
          </a:xfrm>
        </p:grpSpPr>
        <p:sp>
          <p:nvSpPr>
            <p:cNvPr id="108" name="Rectangle 107"/>
            <p:cNvSpPr/>
            <p:nvPr/>
          </p:nvSpPr>
          <p:spPr>
            <a:xfrm>
              <a:off x="922041" y="5046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A</a:t>
              </a:r>
            </a:p>
          </p:txBody>
        </p:sp>
        <p:sp>
          <p:nvSpPr>
            <p:cNvPr id="109" name="Rectangle 108"/>
            <p:cNvSpPr/>
            <p:nvPr/>
          </p:nvSpPr>
          <p:spPr>
            <a:xfrm>
              <a:off x="1464966" y="5046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2</a:t>
              </a:r>
            </a:p>
          </p:txBody>
        </p:sp>
      </p:grpSp>
      <p:grpSp>
        <p:nvGrpSpPr>
          <p:cNvPr id="113" name="Group 112"/>
          <p:cNvGrpSpPr/>
          <p:nvPr/>
        </p:nvGrpSpPr>
        <p:grpSpPr>
          <a:xfrm>
            <a:off x="691531" y="2641998"/>
            <a:ext cx="777248" cy="305830"/>
            <a:chOff x="922041" y="2379663"/>
            <a:chExt cx="1036330" cy="407773"/>
          </a:xfrm>
        </p:grpSpPr>
        <p:sp>
          <p:nvSpPr>
            <p:cNvPr id="114" name="Rectangle 113"/>
            <p:cNvSpPr/>
            <p:nvPr/>
          </p:nvSpPr>
          <p:spPr>
            <a:xfrm>
              <a:off x="922041" y="23796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15" name="Rectangle 114"/>
            <p:cNvSpPr/>
            <p:nvPr/>
          </p:nvSpPr>
          <p:spPr>
            <a:xfrm>
              <a:off x="1464966" y="23796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1</a:t>
              </a:r>
            </a:p>
          </p:txBody>
        </p:sp>
      </p:grpSp>
      <p:grpSp>
        <p:nvGrpSpPr>
          <p:cNvPr id="116" name="Group 115"/>
          <p:cNvGrpSpPr/>
          <p:nvPr/>
        </p:nvGrpSpPr>
        <p:grpSpPr>
          <a:xfrm>
            <a:off x="691531" y="3042048"/>
            <a:ext cx="777248" cy="305830"/>
            <a:chOff x="922041" y="2913063"/>
            <a:chExt cx="1036330" cy="407773"/>
          </a:xfrm>
        </p:grpSpPr>
        <p:sp>
          <p:nvSpPr>
            <p:cNvPr id="117" name="Rectangle 116"/>
            <p:cNvSpPr/>
            <p:nvPr/>
          </p:nvSpPr>
          <p:spPr>
            <a:xfrm>
              <a:off x="922041" y="2913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18" name="Rectangle 117"/>
            <p:cNvSpPr/>
            <p:nvPr/>
          </p:nvSpPr>
          <p:spPr>
            <a:xfrm>
              <a:off x="1464966" y="2913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4</a:t>
              </a:r>
            </a:p>
          </p:txBody>
        </p:sp>
      </p:grpSp>
      <p:grpSp>
        <p:nvGrpSpPr>
          <p:cNvPr id="122" name="Group 121"/>
          <p:cNvGrpSpPr/>
          <p:nvPr/>
        </p:nvGrpSpPr>
        <p:grpSpPr>
          <a:xfrm>
            <a:off x="691531" y="3842148"/>
            <a:ext cx="777248" cy="305830"/>
            <a:chOff x="922041" y="3979863"/>
            <a:chExt cx="1036330" cy="407773"/>
          </a:xfrm>
        </p:grpSpPr>
        <p:sp>
          <p:nvSpPr>
            <p:cNvPr id="123" name="Rectangle 122"/>
            <p:cNvSpPr/>
            <p:nvPr/>
          </p:nvSpPr>
          <p:spPr>
            <a:xfrm>
              <a:off x="922041" y="39798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24" name="Rectangle 123"/>
            <p:cNvSpPr/>
            <p:nvPr/>
          </p:nvSpPr>
          <p:spPr>
            <a:xfrm>
              <a:off x="1464966" y="39798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grpSp>
        <p:nvGrpSpPr>
          <p:cNvPr id="125" name="Group 124"/>
          <p:cNvGrpSpPr/>
          <p:nvPr/>
        </p:nvGrpSpPr>
        <p:grpSpPr>
          <a:xfrm>
            <a:off x="691531" y="4242198"/>
            <a:ext cx="777248" cy="305830"/>
            <a:chOff x="922041" y="4513263"/>
            <a:chExt cx="1036330" cy="407773"/>
          </a:xfrm>
        </p:grpSpPr>
        <p:sp>
          <p:nvSpPr>
            <p:cNvPr id="126" name="Rectangle 125"/>
            <p:cNvSpPr/>
            <p:nvPr/>
          </p:nvSpPr>
          <p:spPr>
            <a:xfrm>
              <a:off x="922041" y="45132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27" name="Rectangle 126"/>
            <p:cNvSpPr/>
            <p:nvPr/>
          </p:nvSpPr>
          <p:spPr>
            <a:xfrm>
              <a:off x="1464966" y="45132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9</a:t>
              </a:r>
            </a:p>
          </p:txBody>
        </p:sp>
      </p:grpSp>
      <p:grpSp>
        <p:nvGrpSpPr>
          <p:cNvPr id="128" name="Group 127"/>
          <p:cNvGrpSpPr/>
          <p:nvPr/>
        </p:nvGrpSpPr>
        <p:grpSpPr>
          <a:xfrm>
            <a:off x="691531" y="5042298"/>
            <a:ext cx="777248" cy="305830"/>
            <a:chOff x="922041" y="5580063"/>
            <a:chExt cx="1036330" cy="407773"/>
          </a:xfrm>
        </p:grpSpPr>
        <p:sp>
          <p:nvSpPr>
            <p:cNvPr id="129" name="Rectangle 128"/>
            <p:cNvSpPr/>
            <p:nvPr/>
          </p:nvSpPr>
          <p:spPr>
            <a:xfrm>
              <a:off x="922041" y="55800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B</a:t>
              </a:r>
            </a:p>
          </p:txBody>
        </p:sp>
        <p:sp>
          <p:nvSpPr>
            <p:cNvPr id="130" name="Rectangle 129"/>
            <p:cNvSpPr/>
            <p:nvPr/>
          </p:nvSpPr>
          <p:spPr>
            <a:xfrm>
              <a:off x="1464966" y="55800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6</a:t>
              </a:r>
            </a:p>
          </p:txBody>
        </p:sp>
      </p:grpSp>
      <p:grpSp>
        <p:nvGrpSpPr>
          <p:cNvPr id="131" name="Group 130"/>
          <p:cNvGrpSpPr/>
          <p:nvPr/>
        </p:nvGrpSpPr>
        <p:grpSpPr>
          <a:xfrm>
            <a:off x="691531" y="5442348"/>
            <a:ext cx="777248" cy="305830"/>
            <a:chOff x="922041" y="6113463"/>
            <a:chExt cx="1036330" cy="407773"/>
          </a:xfrm>
        </p:grpSpPr>
        <p:sp>
          <p:nvSpPr>
            <p:cNvPr id="132" name="Rectangle 131"/>
            <p:cNvSpPr/>
            <p:nvPr/>
          </p:nvSpPr>
          <p:spPr>
            <a:xfrm>
              <a:off x="922041" y="6113463"/>
              <a:ext cx="493405" cy="407773"/>
            </a:xfrm>
            <a:prstGeom prst="rect">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1800" dirty="0"/>
                <a:t>C</a:t>
              </a:r>
            </a:p>
          </p:txBody>
        </p:sp>
        <p:sp>
          <p:nvSpPr>
            <p:cNvPr id="133" name="Rectangle 132"/>
            <p:cNvSpPr/>
            <p:nvPr/>
          </p:nvSpPr>
          <p:spPr>
            <a:xfrm>
              <a:off x="1464966" y="6113463"/>
              <a:ext cx="493405" cy="4077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5</a:t>
              </a:r>
            </a:p>
          </p:txBody>
        </p:sp>
      </p:grpSp>
    </p:spTree>
    <p:extLst>
      <p:ext uri="{BB962C8B-B14F-4D97-AF65-F5344CB8AC3E}">
        <p14:creationId xmlns:p14="http://schemas.microsoft.com/office/powerpoint/2010/main" val="3482348326"/>
      </p:ext>
    </p:extLst>
  </p:cSld>
  <p:clrMapOvr>
    <a:masterClrMapping/>
  </p:clrMapOvr>
  <p:transition spd="slow">
    <p:fade/>
  </p:transition>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4709</TotalTime>
  <Words>4351</Words>
  <Application>Microsoft Office PowerPoint</Application>
  <PresentationFormat>Presentación en pantalla (4:3)</PresentationFormat>
  <Paragraphs>1012</Paragraphs>
  <Slides>78</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78</vt:i4>
      </vt:variant>
    </vt:vector>
  </HeadingPairs>
  <TitlesOfParts>
    <vt:vector size="87" baseType="lpstr">
      <vt:lpstr>Arial</vt:lpstr>
      <vt:lpstr>Calibri</vt:lpstr>
      <vt:lpstr>Helvetica Neue Regular</vt:lpstr>
      <vt:lpstr>inherit</vt:lpstr>
      <vt:lpstr>medium-content-serif-font</vt:lpstr>
      <vt:lpstr>Roboto</vt:lpstr>
      <vt:lpstr>Times</vt:lpstr>
      <vt:lpstr>Wingdings</vt:lpstr>
      <vt:lpstr>Tema de Office</vt:lpstr>
      <vt:lpstr>Presentación de PowerPoint</vt:lpstr>
      <vt:lpstr>Presentación de PowerPoint</vt:lpstr>
      <vt:lpstr>Presentación de PowerPoint</vt:lpstr>
      <vt:lpstr>Presentación de PowerPoint</vt:lpstr>
      <vt:lpstr>Tidy Data</vt:lpstr>
      <vt:lpstr>Structure: Field Types</vt:lpstr>
      <vt:lpstr>Granularity</vt:lpstr>
      <vt:lpstr>Manipulating Granularity: Group By</vt:lpstr>
      <vt:lpstr>Manipulating Granularity: Group By</vt:lpstr>
      <vt:lpstr>Manipulating Granularity: Group By</vt:lpstr>
      <vt:lpstr>Manipulating Granularity: Group By</vt:lpstr>
      <vt:lpstr>Manipulating Granularity: Group By</vt:lpstr>
      <vt:lpstr>Manipulating Granularity: Pivot </vt:lpstr>
      <vt:lpstr>Manipulating Granularity: Pivot </vt:lpstr>
      <vt:lpstr>Manipulating Granularity: Pivot </vt:lpstr>
      <vt:lpstr>Manipulating Granularity: Pivot </vt:lpstr>
      <vt:lpstr>Scope</vt:lpstr>
      <vt:lpstr>Temporality</vt:lpstr>
      <vt:lpstr>Faithfulness: Do I trust this data?</vt:lpstr>
      <vt:lpstr>Signs that your data may not be faithful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What is a model?</vt:lpstr>
      <vt:lpstr>Presentación de PowerPoint</vt:lpstr>
      <vt:lpstr>Why do we build models?</vt:lpstr>
      <vt:lpstr>Why do we build models?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159</cp:revision>
  <dcterms:modified xsi:type="dcterms:W3CDTF">2020-04-18T19:24:09Z</dcterms:modified>
</cp:coreProperties>
</file>